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Proxima Nova"/>
      <p:regular r:id="rId54"/>
      <p:bold r:id="rId55"/>
      <p:italic r:id="rId56"/>
      <p:boldItalic r:id="rId57"/>
    </p:embeddedFont>
    <p:embeddedFont>
      <p:font typeface="Tahoma"/>
      <p:regular r:id="rId58"/>
      <p:bold r:id="rId59"/>
    </p:embeddedFont>
    <p:embeddedFont>
      <p:font typeface="Proxima Nova Extrabold"/>
      <p:bold r:id="rId60"/>
    </p:embeddedFont>
    <p:embeddedFont>
      <p:font typeface="Nunito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34FEDA-4B72-4D0D-A72C-3CA48774B8ED}">
  <a:tblStyle styleId="{BD34FEDA-4B72-4D0D-A72C-3CA48774B8E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NunitoSans-bold.fntdata"/><Relationship Id="rId61" Type="http://schemas.openxmlformats.org/officeDocument/2006/relationships/font" Target="fonts/NunitoSans-regular.fntdata"/><Relationship Id="rId20" Type="http://schemas.openxmlformats.org/officeDocument/2006/relationships/slide" Target="slides/slide15.xml"/><Relationship Id="rId64" Type="http://schemas.openxmlformats.org/officeDocument/2006/relationships/font" Target="fonts/NunitoSans-boldItalic.fntdata"/><Relationship Id="rId63" Type="http://schemas.openxmlformats.org/officeDocument/2006/relationships/font" Target="fonts/Nunito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roximaNovaExtrabold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ProximaNova-bold.fntdata"/><Relationship Id="rId10" Type="http://schemas.openxmlformats.org/officeDocument/2006/relationships/slide" Target="slides/slide5.xml"/><Relationship Id="rId54" Type="http://schemas.openxmlformats.org/officeDocument/2006/relationships/font" Target="fonts/ProximaNova-regular.fntdata"/><Relationship Id="rId13" Type="http://schemas.openxmlformats.org/officeDocument/2006/relationships/slide" Target="slides/slide8.xml"/><Relationship Id="rId57" Type="http://schemas.openxmlformats.org/officeDocument/2006/relationships/font" Target="fonts/ProximaNova-boldItalic.fntdata"/><Relationship Id="rId12" Type="http://schemas.openxmlformats.org/officeDocument/2006/relationships/slide" Target="slides/slide7.xml"/><Relationship Id="rId56" Type="http://schemas.openxmlformats.org/officeDocument/2006/relationships/font" Target="fonts/ProximaNova-italic.fntdata"/><Relationship Id="rId15" Type="http://schemas.openxmlformats.org/officeDocument/2006/relationships/slide" Target="slides/slide10.xml"/><Relationship Id="rId59" Type="http://schemas.openxmlformats.org/officeDocument/2006/relationships/font" Target="fonts/Tahoma-bold.fntdata"/><Relationship Id="rId14" Type="http://schemas.openxmlformats.org/officeDocument/2006/relationships/slide" Target="slides/slide9.xml"/><Relationship Id="rId58" Type="http://schemas.openxmlformats.org/officeDocument/2006/relationships/font" Target="fonts/Tahom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e52a296b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be52a296b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0d1460b8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0d1460b8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0d1460b8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0d1460b8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0d1460b8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c0d1460b8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0d1460b8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0d1460b8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0d1460b8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0d1460b8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bed69cb6e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bed69cb6e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04104fa23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c04104fa2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bed69cb6e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bed69cb6e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ed69cb6e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ed69cb6e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&lt;groupId&gt;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ro.fiipractic.training</a:t>
            </a: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&lt;/groupId&gt;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&lt;artifactId&gt;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DemoMaven</a:t>
            </a: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&lt;/artifactId&gt;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&lt;version&gt;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1.0-SNAPSHOT</a:t>
            </a: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&lt;/version&gt;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&lt;modelVersion&gt;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4.0.0</a:t>
            </a: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&lt;/modelVersion&gt;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&lt;packaging&gt;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jar</a:t>
            </a: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&lt;/packaging&gt;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&lt;build&gt;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&lt;plugins&gt;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&lt;plugin&gt;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&lt;groupId&gt;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org.apache.maven.plugins</a:t>
            </a: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&lt;/groupId&gt;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&lt;artifactId&gt;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maven-compiler-plugin</a:t>
            </a: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&lt;/artifactId&gt;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&lt;version&gt;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3.8.0</a:t>
            </a: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&lt;/version&gt;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&lt;configuration&gt;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&lt;release&gt;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&lt;/release&gt;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&lt;/configuration&gt;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&lt;/plugin&gt;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&lt;/plugins&gt;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&lt;/build&gt;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ed69cb6e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bed69cb6e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e52a296b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e52a296b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bed69cb6e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bed69cb6e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bed69cb6e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bed69cb6e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c04104fa23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c04104fa23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c13d60da8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c13d60da8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13d60da8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c13d60da8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13d60da8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13d60da8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ed69cb6e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bed69cb6e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c04104fa23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c04104fa23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04104fa23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c04104fa23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c04104fa2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c04104fa2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0d1460b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0d1460b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ed69cb6e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ed69cb6e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e51bcfe2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be51bcfe2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c04104fa23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c04104fa23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c04104fa23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c04104fa23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c04104fa23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c04104fa23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c04104fa23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c04104fa23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c04104fa23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c04104fa23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c04104fa23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c04104fa23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c04104fa23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c04104fa23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c5643fac3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c5643fac3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5643fac3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5643fac3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bef91f72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bef91f72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bef91f72b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bef91f72b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c0d1460b8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c0d1460b8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be51bcfe2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be51bcfe2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156eda68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156eda68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c156eda68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c156eda68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be51bcfe2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be51bcfe2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be51bcfe2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be51bcfe2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be51bcfe2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be51bcfe2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e51bcfe2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e51bcfe2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e51bcfe2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e51bcfe2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0d1460b8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0d1460b8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e51bcfe2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e51bcfe2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ed69cb6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bed69cb6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30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0" y="279571"/>
            <a:ext cx="268605" cy="0"/>
          </a:xfrm>
          <a:custGeom>
            <a:rect b="b" l="l" r="r" t="t"/>
            <a:pathLst>
              <a:path extrusionOk="0" h="120000"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cap="flat" cmpd="sng" w="12700">
            <a:solidFill>
              <a:srgbClr val="05B1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0" y="4864419"/>
            <a:ext cx="268605" cy="0"/>
          </a:xfrm>
          <a:custGeom>
            <a:rect b="b" l="l" r="r" t="t"/>
            <a:pathLst>
              <a:path extrusionOk="0" h="120000"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cap="flat" cmpd="sng" w="12700">
            <a:solidFill>
              <a:srgbClr val="05B1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" name="Google Shape;21;p2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18359" l="45026" r="4961" t="18353"/>
          <a:stretch/>
        </p:blipFill>
        <p:spPr>
          <a:xfrm>
            <a:off x="4572000" y="982375"/>
            <a:ext cx="4572473" cy="32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2">
            <a:alphaModFix/>
          </a:blip>
          <a:srcRect b="17612" l="45426" r="51390" t="19100"/>
          <a:stretch/>
        </p:blipFill>
        <p:spPr>
          <a:xfrm>
            <a:off x="0" y="982375"/>
            <a:ext cx="291003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5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pic>
        <p:nvPicPr>
          <p:cNvPr id="25" name="Google Shape;2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6">
  <p:cSld name="CUSTOM_9_1"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1"/>
          <p:cNvPicPr preferRelativeResize="0"/>
          <p:nvPr/>
        </p:nvPicPr>
        <p:blipFill rotWithShape="1">
          <a:blip r:embed="rId2">
            <a:alphaModFix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 rotWithShape="1">
          <a:blip r:embed="rId2">
            <a:alphaModFix/>
          </a:blip>
          <a:srcRect b="17759" l="72829" r="0" t="1894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1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1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anchorCtr="0" anchor="ctr" bIns="91425" lIns="0" spcFirstLastPara="1" rIns="137150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pic>
        <p:nvPicPr>
          <p:cNvPr id="106" name="Google Shape;106;p11"/>
          <p:cNvPicPr preferRelativeResize="0"/>
          <p:nvPr/>
        </p:nvPicPr>
        <p:blipFill rotWithShape="1">
          <a:blip r:embed="rId3">
            <a:alphaModFix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"/>
          <p:cNvPicPr preferRelativeResize="0"/>
          <p:nvPr/>
        </p:nvPicPr>
        <p:blipFill rotWithShape="1">
          <a:blip r:embed="rId3">
            <a:alphaModFix/>
          </a:blip>
          <a:srcRect b="17759" l="72829" r="0" t="1894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1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09" name="Google Shape;10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7">
  <p:cSld name="CUSTOM_9_1_1"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" name="Google Shape;112;p12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2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2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anchorCtr="0" anchor="ctr" bIns="91425" lIns="0" spcFirstLastPara="1" rIns="137150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15" name="Google Shape;115;p12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16" name="Google Shape;11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2"/>
          <p:cNvPicPr preferRelativeResize="0"/>
          <p:nvPr/>
        </p:nvPicPr>
        <p:blipFill rotWithShape="1">
          <a:blip r:embed="rId3">
            <a:alphaModFix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2"/>
          <p:cNvPicPr preferRelativeResize="0"/>
          <p:nvPr/>
        </p:nvPicPr>
        <p:blipFill rotWithShape="1">
          <a:blip r:embed="rId3">
            <a:alphaModFix/>
          </a:blip>
          <a:srcRect b="17759" l="72829" r="0" t="1894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8">
  <p:cSld name="CUSTOM_9_1_1_1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121" name="Google Shape;121;p13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3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3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anchorCtr="0" anchor="ctr" bIns="91425" lIns="0" spcFirstLastPara="1" rIns="137150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24" name="Google Shape;124;p13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25" name="Google Shape;12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/>
          <p:cNvPicPr preferRelativeResize="0"/>
          <p:nvPr/>
        </p:nvPicPr>
        <p:blipFill rotWithShape="1">
          <a:blip r:embed="rId3">
            <a:alphaModFix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 rotWithShape="1">
          <a:blip r:embed="rId3">
            <a:alphaModFix/>
          </a:blip>
          <a:srcRect b="17759" l="72829" r="0" t="1894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9">
  <p:cSld name="CUSTOM_9_1_1_1_1"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" name="Google Shape;130;p14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4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4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anchorCtr="0" anchor="ctr" bIns="91425" lIns="0" spcFirstLastPara="1" rIns="137150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33" name="Google Shape;133;p1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34" name="Google Shape;13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b="17759" l="72829" r="0" t="1894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Black">
  <p:cSld name="CUSTOM_5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/>
          <p:nvPr>
            <p:ph type="title"/>
          </p:nvPr>
        </p:nvSpPr>
        <p:spPr>
          <a:xfrm>
            <a:off x="309150" y="982375"/>
            <a:ext cx="8437500" cy="32553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39" name="Google Shape;139;p15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40" name="Google Shape;14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hite">
  <p:cSld name="CUSTOM_5_1">
    <p:bg>
      <p:bgPr>
        <a:solidFill>
          <a:schemeClr val="accen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/>
          <p:nvPr>
            <p:ph type="title"/>
          </p:nvPr>
        </p:nvSpPr>
        <p:spPr>
          <a:xfrm>
            <a:off x="309150" y="982375"/>
            <a:ext cx="8437500" cy="32553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5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pic>
        <p:nvPicPr>
          <p:cNvPr id="143" name="Google Shape;14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104" y="28807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6"/>
          <p:cNvSpPr/>
          <p:nvPr/>
        </p:nvSpPr>
        <p:spPr>
          <a:xfrm>
            <a:off x="0" y="0"/>
            <a:ext cx="342900" cy="501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Headline Slide">
  <p:cSld name="CUSTOM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7" name="Google Shape;147;p17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Carnival Curve Slide">
  <p:cSld name="CUSTOM_2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6" y="0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1" name="Google Shape;151;p18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3 Column Layout slide">
  <p:cSld name="CUSTOM_2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419100" y="844225"/>
            <a:ext cx="26727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2" type="body"/>
          </p:nvPr>
        </p:nvSpPr>
        <p:spPr>
          <a:xfrm>
            <a:off x="3211525" y="844225"/>
            <a:ext cx="27078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77825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92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77825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782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782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782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5" name="Google Shape;155;p19"/>
          <p:cNvSpPr txBox="1"/>
          <p:nvPr>
            <p:ph idx="3" type="body"/>
          </p:nvPr>
        </p:nvSpPr>
        <p:spPr>
          <a:xfrm>
            <a:off x="6039050" y="844225"/>
            <a:ext cx="27078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7" name="Google Shape;157;p19"/>
          <p:cNvSpPr txBox="1"/>
          <p:nvPr>
            <p:ph idx="4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4 Column Layout slide">
  <p:cSld name="CUSTOM_2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419100" y="844225"/>
            <a:ext cx="198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0" name="Google Shape;160;p20"/>
          <p:cNvSpPr txBox="1"/>
          <p:nvPr>
            <p:ph idx="2" type="body"/>
          </p:nvPr>
        </p:nvSpPr>
        <p:spPr>
          <a:xfrm>
            <a:off x="2509033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77825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92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77825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782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782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782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1" name="Google Shape;161;p20"/>
          <p:cNvSpPr txBox="1"/>
          <p:nvPr>
            <p:ph idx="3" type="body"/>
          </p:nvPr>
        </p:nvSpPr>
        <p:spPr>
          <a:xfrm>
            <a:off x="4624765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2" name="Google Shape;162;p20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idx="4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4" name="Google Shape;164;p20"/>
          <p:cNvSpPr txBox="1"/>
          <p:nvPr>
            <p:ph idx="5" type="body"/>
          </p:nvPr>
        </p:nvSpPr>
        <p:spPr>
          <a:xfrm>
            <a:off x="6740498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ong Headline + Subheadline">
  <p:cSld name="TITLE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" name="Google Shape;28;p3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9" name="Google Shape;2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type="ctrTitle"/>
          </p:nvPr>
        </p:nvSpPr>
        <p:spPr>
          <a:xfrm>
            <a:off x="414163" y="1838266"/>
            <a:ext cx="834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Extrabold"/>
              <a:buNone/>
              <a:defRPr b="0" i="0" sz="4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" type="body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71475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147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147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147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2" type="body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71475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71475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147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147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147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33" name="Google Shape;33;p3"/>
          <p:cNvPicPr preferRelativeResize="0"/>
          <p:nvPr/>
        </p:nvPicPr>
        <p:blipFill rotWithShape="1">
          <a:blip r:embed="rId3">
            <a:alphaModFix/>
          </a:blip>
          <a:srcRect b="17612" l="45426" r="51390" t="19100"/>
          <a:stretch/>
        </p:blipFill>
        <p:spPr>
          <a:xfrm>
            <a:off x="0" y="982375"/>
            <a:ext cx="291003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2 Column Layout">
  <p:cSld name="CUSTOM_4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8" name="Google Shape;168;p21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9" name="Google Shape;169;p21"/>
          <p:cNvSpPr txBox="1"/>
          <p:nvPr>
            <p:ph idx="3" type="body"/>
          </p:nvPr>
        </p:nvSpPr>
        <p:spPr>
          <a:xfrm>
            <a:off x="47220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1 Column Layout">
  <p:cSld name="CUSTOM_4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/>
          <p:nvPr/>
        </p:nvSpPr>
        <p:spPr>
          <a:xfrm>
            <a:off x="4572000" y="-7275"/>
            <a:ext cx="4585800" cy="5112300"/>
          </a:xfrm>
          <a:prstGeom prst="rect">
            <a:avLst/>
          </a:prstGeom>
          <a:solidFill>
            <a:srgbClr val="E7E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3" name="Google Shape;173;p22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4" name="Google Shape;174;p22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75" name="Google Shape;1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829" y="4796325"/>
            <a:ext cx="1031497" cy="1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Text Box Layout">
  <p:cSld name="CUSTOM_3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419100" y="844225"/>
            <a:ext cx="83277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•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–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•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–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•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–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o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o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8" name="Google Shape;178;p23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9" name="Google Shape;179;p23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Competitive Research Slide">
  <p:cSld name="CUSTOM_7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419100" y="982375"/>
            <a:ext cx="4195200" cy="1374000"/>
          </a:xfrm>
          <a:prstGeom prst="rect">
            <a:avLst/>
          </a:prstGeom>
        </p:spPr>
        <p:txBody>
          <a:bodyPr anchorCtr="0" anchor="ctr" bIns="0" lIns="0" spcFirstLastPara="1" rIns="13715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82" name="Google Shape;182;p24"/>
          <p:cNvSpPr txBox="1"/>
          <p:nvPr>
            <p:ph idx="2" type="title"/>
          </p:nvPr>
        </p:nvSpPr>
        <p:spPr>
          <a:xfrm>
            <a:off x="419100" y="2650925"/>
            <a:ext cx="4195200" cy="1374000"/>
          </a:xfrm>
          <a:prstGeom prst="rect">
            <a:avLst/>
          </a:prstGeom>
        </p:spPr>
        <p:txBody>
          <a:bodyPr anchorCtr="0" anchor="ctr" bIns="0" lIns="0" spcFirstLastPara="1" rIns="13715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3" name="Google Shape;183;p24"/>
          <p:cNvSpPr txBox="1"/>
          <p:nvPr>
            <p:ph idx="3" type="title"/>
          </p:nvPr>
        </p:nvSpPr>
        <p:spPr>
          <a:xfrm>
            <a:off x="5502532" y="767600"/>
            <a:ext cx="1598100" cy="932400"/>
          </a:xfrm>
          <a:prstGeom prst="rect">
            <a:avLst/>
          </a:prstGeom>
        </p:spPr>
        <p:txBody>
          <a:bodyPr anchorCtr="0" anchor="ctr" bIns="0" lIns="137150" spcFirstLastPara="1" rIns="13715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4" type="title"/>
          </p:nvPr>
        </p:nvSpPr>
        <p:spPr>
          <a:xfrm>
            <a:off x="5502532" y="1750850"/>
            <a:ext cx="1598100" cy="354900"/>
          </a:xfrm>
          <a:prstGeom prst="rect">
            <a:avLst/>
          </a:prstGeom>
        </p:spPr>
        <p:txBody>
          <a:bodyPr anchorCtr="0" anchor="ctr" bIns="0" lIns="137150" spcFirstLastPara="1" rIns="13715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5" name="Google Shape;185;p24"/>
          <p:cNvSpPr txBox="1"/>
          <p:nvPr>
            <p:ph idx="5" type="title"/>
          </p:nvPr>
        </p:nvSpPr>
        <p:spPr>
          <a:xfrm>
            <a:off x="7130446" y="767600"/>
            <a:ext cx="1598100" cy="932400"/>
          </a:xfrm>
          <a:prstGeom prst="rect">
            <a:avLst/>
          </a:prstGeom>
        </p:spPr>
        <p:txBody>
          <a:bodyPr anchorCtr="0" anchor="ctr" bIns="0" lIns="137150" spcFirstLastPara="1" rIns="13715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86" name="Google Shape;186;p24"/>
          <p:cNvSpPr txBox="1"/>
          <p:nvPr>
            <p:ph idx="6" type="title"/>
          </p:nvPr>
        </p:nvSpPr>
        <p:spPr>
          <a:xfrm>
            <a:off x="7130446" y="1750850"/>
            <a:ext cx="1598100" cy="354900"/>
          </a:xfrm>
          <a:prstGeom prst="rect">
            <a:avLst/>
          </a:prstGeom>
        </p:spPr>
        <p:txBody>
          <a:bodyPr anchorCtr="0" anchor="ctr" bIns="0" lIns="137150" spcFirstLastPara="1" rIns="13715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7" name="Google Shape;187;p24"/>
          <p:cNvSpPr txBox="1"/>
          <p:nvPr>
            <p:ph idx="7" type="title"/>
          </p:nvPr>
        </p:nvSpPr>
        <p:spPr>
          <a:xfrm>
            <a:off x="5502532" y="2650926"/>
            <a:ext cx="1598100" cy="932400"/>
          </a:xfrm>
          <a:prstGeom prst="rect">
            <a:avLst/>
          </a:prstGeom>
        </p:spPr>
        <p:txBody>
          <a:bodyPr anchorCtr="0" anchor="ctr" bIns="0" lIns="137150" spcFirstLastPara="1" rIns="13715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88" name="Google Shape;188;p24"/>
          <p:cNvSpPr txBox="1"/>
          <p:nvPr>
            <p:ph idx="8" type="title"/>
          </p:nvPr>
        </p:nvSpPr>
        <p:spPr>
          <a:xfrm>
            <a:off x="5502532" y="3634176"/>
            <a:ext cx="1598100" cy="354900"/>
          </a:xfrm>
          <a:prstGeom prst="rect">
            <a:avLst/>
          </a:prstGeom>
        </p:spPr>
        <p:txBody>
          <a:bodyPr anchorCtr="0" anchor="ctr" bIns="0" lIns="137150" spcFirstLastPara="1" rIns="13715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9" name="Google Shape;189;p24"/>
          <p:cNvSpPr txBox="1"/>
          <p:nvPr>
            <p:ph idx="9" type="title"/>
          </p:nvPr>
        </p:nvSpPr>
        <p:spPr>
          <a:xfrm>
            <a:off x="7130446" y="2650926"/>
            <a:ext cx="1598100" cy="932400"/>
          </a:xfrm>
          <a:prstGeom prst="rect">
            <a:avLst/>
          </a:prstGeom>
        </p:spPr>
        <p:txBody>
          <a:bodyPr anchorCtr="0" anchor="ctr" bIns="0" lIns="137150" spcFirstLastPara="1" rIns="13715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90" name="Google Shape;190;p24"/>
          <p:cNvSpPr txBox="1"/>
          <p:nvPr>
            <p:ph idx="13" type="title"/>
          </p:nvPr>
        </p:nvSpPr>
        <p:spPr>
          <a:xfrm>
            <a:off x="7130446" y="3634176"/>
            <a:ext cx="1598100" cy="354900"/>
          </a:xfrm>
          <a:prstGeom prst="rect">
            <a:avLst/>
          </a:prstGeom>
        </p:spPr>
        <p:txBody>
          <a:bodyPr anchorCtr="0" anchor="ctr" bIns="0" lIns="137150" spcFirstLastPara="1" rIns="13715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1" name="Google Shape;191;p24"/>
          <p:cNvSpPr txBox="1"/>
          <p:nvPr>
            <p:ph idx="14"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2" name="Google Shape;192;p24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Competitive Research Slide 2">
  <p:cSld name="CUSTOM_7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/>
          <p:nvPr/>
        </p:nvSpPr>
        <p:spPr>
          <a:xfrm>
            <a:off x="419597" y="923725"/>
            <a:ext cx="7693650" cy="3418200"/>
          </a:xfrm>
          <a:custGeom>
            <a:rect b="b" l="l" r="r" t="t"/>
            <a:pathLst>
              <a:path extrusionOk="0" h="136728" w="307746">
                <a:moveTo>
                  <a:pt x="0" y="136584"/>
                </a:moveTo>
                <a:cubicBezTo>
                  <a:pt x="23701" y="133991"/>
                  <a:pt x="90912" y="143788"/>
                  <a:pt x="142203" y="121024"/>
                </a:cubicBezTo>
                <a:cubicBezTo>
                  <a:pt x="193494" y="98260"/>
                  <a:pt x="280156" y="20171"/>
                  <a:pt x="307746" y="0"/>
                </a:cubicBezTo>
              </a:path>
            </a:pathLst>
          </a:cu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triangle"/>
          </a:ln>
        </p:spPr>
      </p:sp>
      <p:sp>
        <p:nvSpPr>
          <p:cNvPr id="195" name="Google Shape;195;p25"/>
          <p:cNvSpPr txBox="1"/>
          <p:nvPr>
            <p:ph type="title"/>
          </p:nvPr>
        </p:nvSpPr>
        <p:spPr>
          <a:xfrm>
            <a:off x="419600" y="1568727"/>
            <a:ext cx="1619100" cy="932400"/>
          </a:xfrm>
          <a:prstGeom prst="rect">
            <a:avLst/>
          </a:prstGeom>
        </p:spPr>
        <p:txBody>
          <a:bodyPr anchorCtr="0" anchor="ctr" bIns="0" lIns="0" spcFirstLastPara="1" rIns="13715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96" name="Google Shape;196;p25"/>
          <p:cNvSpPr txBox="1"/>
          <p:nvPr>
            <p:ph idx="2" type="title"/>
          </p:nvPr>
        </p:nvSpPr>
        <p:spPr>
          <a:xfrm>
            <a:off x="419600" y="2692399"/>
            <a:ext cx="1619100" cy="354900"/>
          </a:xfrm>
          <a:prstGeom prst="rect">
            <a:avLst/>
          </a:prstGeom>
        </p:spPr>
        <p:txBody>
          <a:bodyPr anchorCtr="0" anchor="ctr" bIns="0" lIns="0" spcFirstLastPara="1" rIns="13715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7" name="Google Shape;197;p25"/>
          <p:cNvSpPr txBox="1"/>
          <p:nvPr>
            <p:ph idx="3" type="title"/>
          </p:nvPr>
        </p:nvSpPr>
        <p:spPr>
          <a:xfrm>
            <a:off x="2069056" y="1568727"/>
            <a:ext cx="1619100" cy="932400"/>
          </a:xfrm>
          <a:prstGeom prst="rect">
            <a:avLst/>
          </a:prstGeom>
        </p:spPr>
        <p:txBody>
          <a:bodyPr anchorCtr="0" anchor="ctr" bIns="0" lIns="0" spcFirstLastPara="1" rIns="13715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98" name="Google Shape;198;p25"/>
          <p:cNvSpPr txBox="1"/>
          <p:nvPr>
            <p:ph idx="4" type="title"/>
          </p:nvPr>
        </p:nvSpPr>
        <p:spPr>
          <a:xfrm>
            <a:off x="2069056" y="2692399"/>
            <a:ext cx="1619100" cy="354900"/>
          </a:xfrm>
          <a:prstGeom prst="rect">
            <a:avLst/>
          </a:prstGeom>
        </p:spPr>
        <p:txBody>
          <a:bodyPr anchorCtr="0" anchor="ctr" bIns="0" lIns="0" spcFirstLastPara="1" rIns="13715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9" name="Google Shape;199;p25"/>
          <p:cNvSpPr txBox="1"/>
          <p:nvPr>
            <p:ph idx="5" type="title"/>
          </p:nvPr>
        </p:nvSpPr>
        <p:spPr>
          <a:xfrm>
            <a:off x="4572000" y="1884750"/>
            <a:ext cx="4174800" cy="1374000"/>
          </a:xfrm>
          <a:prstGeom prst="rect">
            <a:avLst/>
          </a:prstGeom>
        </p:spPr>
        <p:txBody>
          <a:bodyPr anchorCtr="0" anchor="ctr" bIns="0" lIns="137150" spcFirstLastPara="1" rIns="13715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0" name="Google Shape;200;p25"/>
          <p:cNvSpPr txBox="1"/>
          <p:nvPr>
            <p:ph idx="6" type="title"/>
          </p:nvPr>
        </p:nvSpPr>
        <p:spPr>
          <a:xfrm>
            <a:off x="419600" y="2981224"/>
            <a:ext cx="1619100" cy="932400"/>
          </a:xfrm>
          <a:prstGeom prst="rect">
            <a:avLst/>
          </a:prstGeom>
        </p:spPr>
        <p:txBody>
          <a:bodyPr anchorCtr="0" anchor="ctr" bIns="0" lIns="0" spcFirstLastPara="1" rIns="13715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idx="7" type="title"/>
          </p:nvPr>
        </p:nvSpPr>
        <p:spPr>
          <a:xfrm>
            <a:off x="419600" y="4104897"/>
            <a:ext cx="1619100" cy="354900"/>
          </a:xfrm>
          <a:prstGeom prst="rect">
            <a:avLst/>
          </a:prstGeom>
        </p:spPr>
        <p:txBody>
          <a:bodyPr anchorCtr="0" anchor="ctr" bIns="0" lIns="0" spcFirstLastPara="1" rIns="13715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idx="8" type="title"/>
          </p:nvPr>
        </p:nvSpPr>
        <p:spPr>
          <a:xfrm>
            <a:off x="2069056" y="2981224"/>
            <a:ext cx="1619100" cy="932400"/>
          </a:xfrm>
          <a:prstGeom prst="rect">
            <a:avLst/>
          </a:prstGeom>
        </p:spPr>
        <p:txBody>
          <a:bodyPr anchorCtr="0" anchor="ctr" bIns="0" lIns="0" spcFirstLastPara="1" rIns="13715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03" name="Google Shape;203;p25"/>
          <p:cNvSpPr txBox="1"/>
          <p:nvPr>
            <p:ph idx="9" type="title"/>
          </p:nvPr>
        </p:nvSpPr>
        <p:spPr>
          <a:xfrm>
            <a:off x="2069056" y="4104897"/>
            <a:ext cx="1619100" cy="354900"/>
          </a:xfrm>
          <a:prstGeom prst="rect">
            <a:avLst/>
          </a:prstGeom>
        </p:spPr>
        <p:txBody>
          <a:bodyPr anchorCtr="0" anchor="ctr" bIns="0" lIns="0" spcFirstLastPara="1" rIns="13715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13" type="title"/>
          </p:nvPr>
        </p:nvSpPr>
        <p:spPr>
          <a:xfrm>
            <a:off x="419600" y="725813"/>
            <a:ext cx="4250700" cy="885600"/>
          </a:xfrm>
          <a:prstGeom prst="rect">
            <a:avLst/>
          </a:prstGeom>
        </p:spPr>
        <p:txBody>
          <a:bodyPr anchorCtr="0" anchor="ctr" bIns="0" lIns="0" spcFirstLastPara="1" rIns="13715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14"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Competitive Research Slide 3">
  <p:cSld name="CUSTOM_8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5459850" y="767600"/>
            <a:ext cx="1619100" cy="932400"/>
          </a:xfrm>
          <a:prstGeom prst="rect">
            <a:avLst/>
          </a:prstGeom>
        </p:spPr>
        <p:txBody>
          <a:bodyPr anchorCtr="0" anchor="ctr" bIns="0" lIns="137150" spcFirstLastPara="1" rIns="13715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09" name="Google Shape;209;p26"/>
          <p:cNvSpPr txBox="1"/>
          <p:nvPr>
            <p:ph idx="2" type="title"/>
          </p:nvPr>
        </p:nvSpPr>
        <p:spPr>
          <a:xfrm>
            <a:off x="5459850" y="1750850"/>
            <a:ext cx="1619100" cy="354900"/>
          </a:xfrm>
          <a:prstGeom prst="rect">
            <a:avLst/>
          </a:prstGeom>
        </p:spPr>
        <p:txBody>
          <a:bodyPr anchorCtr="0" anchor="ctr" bIns="0" lIns="137150" spcFirstLastPara="1" rIns="13715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0" name="Google Shape;210;p26"/>
          <p:cNvSpPr txBox="1"/>
          <p:nvPr>
            <p:ph idx="3" type="title"/>
          </p:nvPr>
        </p:nvSpPr>
        <p:spPr>
          <a:xfrm>
            <a:off x="7109306" y="767600"/>
            <a:ext cx="1619100" cy="932400"/>
          </a:xfrm>
          <a:prstGeom prst="rect">
            <a:avLst/>
          </a:prstGeom>
        </p:spPr>
        <p:txBody>
          <a:bodyPr anchorCtr="0" anchor="ctr" bIns="0" lIns="137150" spcFirstLastPara="1" rIns="13715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11" name="Google Shape;211;p26"/>
          <p:cNvSpPr txBox="1"/>
          <p:nvPr>
            <p:ph idx="4" type="title"/>
          </p:nvPr>
        </p:nvSpPr>
        <p:spPr>
          <a:xfrm>
            <a:off x="7109306" y="1750850"/>
            <a:ext cx="1619100" cy="354900"/>
          </a:xfrm>
          <a:prstGeom prst="rect">
            <a:avLst/>
          </a:prstGeom>
        </p:spPr>
        <p:txBody>
          <a:bodyPr anchorCtr="0" anchor="ctr" bIns="0" lIns="137150" spcFirstLastPara="1" rIns="13715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2" name="Google Shape;212;p26"/>
          <p:cNvSpPr txBox="1"/>
          <p:nvPr>
            <p:ph idx="5" type="title"/>
          </p:nvPr>
        </p:nvSpPr>
        <p:spPr>
          <a:xfrm>
            <a:off x="5459850" y="2650926"/>
            <a:ext cx="1619100" cy="932400"/>
          </a:xfrm>
          <a:prstGeom prst="rect">
            <a:avLst/>
          </a:prstGeom>
        </p:spPr>
        <p:txBody>
          <a:bodyPr anchorCtr="0" anchor="ctr" bIns="0" lIns="137150" spcFirstLastPara="1" rIns="13715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13" name="Google Shape;213;p26"/>
          <p:cNvSpPr txBox="1"/>
          <p:nvPr>
            <p:ph idx="6" type="title"/>
          </p:nvPr>
        </p:nvSpPr>
        <p:spPr>
          <a:xfrm>
            <a:off x="5459850" y="3634176"/>
            <a:ext cx="1619100" cy="354900"/>
          </a:xfrm>
          <a:prstGeom prst="rect">
            <a:avLst/>
          </a:prstGeom>
        </p:spPr>
        <p:txBody>
          <a:bodyPr anchorCtr="0" anchor="ctr" bIns="0" lIns="137150" spcFirstLastPara="1" rIns="13715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4" name="Google Shape;214;p26"/>
          <p:cNvSpPr txBox="1"/>
          <p:nvPr>
            <p:ph idx="7" type="title"/>
          </p:nvPr>
        </p:nvSpPr>
        <p:spPr>
          <a:xfrm>
            <a:off x="7109306" y="2650926"/>
            <a:ext cx="1619100" cy="932400"/>
          </a:xfrm>
          <a:prstGeom prst="rect">
            <a:avLst/>
          </a:prstGeom>
        </p:spPr>
        <p:txBody>
          <a:bodyPr anchorCtr="0" anchor="ctr" bIns="0" lIns="137150" spcFirstLastPara="1" rIns="13715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15" name="Google Shape;215;p26"/>
          <p:cNvSpPr txBox="1"/>
          <p:nvPr>
            <p:ph idx="8" type="title"/>
          </p:nvPr>
        </p:nvSpPr>
        <p:spPr>
          <a:xfrm>
            <a:off x="7109306" y="3634176"/>
            <a:ext cx="1619100" cy="354900"/>
          </a:xfrm>
          <a:prstGeom prst="rect">
            <a:avLst/>
          </a:prstGeom>
        </p:spPr>
        <p:txBody>
          <a:bodyPr anchorCtr="0" anchor="ctr" bIns="0" lIns="137150" spcFirstLastPara="1" rIns="13715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6" name="Google Shape;216;p26"/>
          <p:cNvSpPr txBox="1"/>
          <p:nvPr>
            <p:ph idx="9"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7" name="Google Shape;217;p26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ase Study Title Pattern">
  <p:cSld name="CUSTOM_6">
    <p:bg>
      <p:bgPr>
        <a:solidFill>
          <a:schemeClr val="lt2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/>
          <p:nvPr/>
        </p:nvSpPr>
        <p:spPr>
          <a:xfrm>
            <a:off x="0" y="-7275"/>
            <a:ext cx="9157800" cy="5112300"/>
          </a:xfrm>
          <a:prstGeom prst="rect">
            <a:avLst/>
          </a:prstGeom>
          <a:solidFill>
            <a:srgbClr val="E7E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98504" y="1109775"/>
            <a:ext cx="5645496" cy="31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i="0" sz="600" u="none" cap="none" strike="noStrik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0" y="279571"/>
            <a:ext cx="268605" cy="0"/>
          </a:xfrm>
          <a:custGeom>
            <a:rect b="b" l="l" r="r" t="t"/>
            <a:pathLst>
              <a:path extrusionOk="0" h="120000"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0" y="4864419"/>
            <a:ext cx="268605" cy="0"/>
          </a:xfrm>
          <a:custGeom>
            <a:rect b="b" l="l" r="r" t="t"/>
            <a:pathLst>
              <a:path extrusionOk="0" h="120000"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829" y="479632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6" name="Google Shape;226;p27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1">
  <p:cSld name="CUSTOM_1">
    <p:bg>
      <p:bgPr>
        <a:noFill/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20000"/>
          </a:blip>
          <a:srcRect b="607" l="28008" r="25379" t="36101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 rotWithShape="1">
          <a:blip r:embed="rId4">
            <a:alphaModFix amt="20000"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 rotWithShape="1">
          <a:blip r:embed="rId5">
            <a:alphaModFix amt="20000"/>
          </a:blip>
          <a:srcRect b="17759" l="49995" r="0" t="1894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4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2">
  <p:cSld name="CUSTOM_1_1">
    <p:bg>
      <p:bgPr>
        <a:noFill/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5" name="Google Shape;45;p5"/>
          <p:cNvPicPr preferRelativeResize="0"/>
          <p:nvPr/>
        </p:nvPicPr>
        <p:blipFill rotWithShape="1">
          <a:blip r:embed="rId2">
            <a:alphaModFix amt="20000"/>
          </a:blip>
          <a:srcRect b="607" l="28008" r="25379" t="36101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7" name="Google Shape;4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4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pic>
        <p:nvPicPr>
          <p:cNvPr id="49" name="Google Shape;49;p5"/>
          <p:cNvPicPr preferRelativeResize="0"/>
          <p:nvPr/>
        </p:nvPicPr>
        <p:blipFill rotWithShape="1">
          <a:blip r:embed="rId4">
            <a:alphaModFix amt="20000"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 rotWithShape="1">
          <a:blip r:embed="rId5">
            <a:alphaModFix amt="20000"/>
          </a:blip>
          <a:srcRect b="17759" l="49995" r="0" t="1894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3"/>
              </a:gs>
              <a:gs pos="86000">
                <a:srgbClr val="FA792B"/>
              </a:gs>
              <a:gs pos="100000">
                <a:schemeClr val="accent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3">
  <p:cSld name="CUSTOM_1_1_2">
    <p:bg>
      <p:bgPr>
        <a:noFill/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2">
            <a:alphaModFix amt="20000"/>
          </a:blip>
          <a:srcRect b="607" l="28008" r="25379" t="36101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 rotWithShape="1">
          <a:blip r:embed="rId4">
            <a:alphaModFix amt="20000"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 rotWithShape="1">
          <a:blip r:embed="rId5">
            <a:alphaModFix amt="20000"/>
          </a:blip>
          <a:srcRect b="17759" l="49995" r="0" t="1894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4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e Slide">
  <p:cSld name="TITLE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" name="Google Shape;63;p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4" name="Google Shape;6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/>
          <p:nvPr>
            <p:ph idx="1" type="body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71475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147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147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147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6" name="Google Shape;66;p7"/>
          <p:cNvSpPr txBox="1"/>
          <p:nvPr>
            <p:ph idx="2" type="body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71475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71475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147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147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147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type="ctrTitle"/>
          </p:nvPr>
        </p:nvSpPr>
        <p:spPr>
          <a:xfrm>
            <a:off x="414169" y="1838275"/>
            <a:ext cx="415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roxima Nova Extrabold"/>
              <a:buNone/>
              <a:defRPr b="0" i="0" sz="5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68" name="Google Shape;68;p7"/>
          <p:cNvPicPr preferRelativeResize="0"/>
          <p:nvPr/>
        </p:nvPicPr>
        <p:blipFill rotWithShape="1">
          <a:blip r:embed="rId3">
            <a:alphaModFix/>
          </a:blip>
          <a:srcRect b="18359" l="45026" r="4961" t="18353"/>
          <a:stretch/>
        </p:blipFill>
        <p:spPr>
          <a:xfrm>
            <a:off x="4572000" y="982375"/>
            <a:ext cx="4572473" cy="32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 rotWithShape="1">
          <a:blip r:embed="rId3">
            <a:alphaModFix/>
          </a:blip>
          <a:srcRect b="17612" l="45426" r="51390" t="19100"/>
          <a:stretch/>
        </p:blipFill>
        <p:spPr>
          <a:xfrm>
            <a:off x="0" y="982375"/>
            <a:ext cx="291003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3">
  <p:cSld name="CUSTOM_1_1_1">
    <p:bg>
      <p:bgPr>
        <a:noFill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8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i="0" sz="600" u="none" cap="none" strike="noStrike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3" name="Google Shape;73;p8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pic>
        <p:nvPicPr>
          <p:cNvPr id="74" name="Google Shape;7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104" y="288075"/>
            <a:ext cx="1031497" cy="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 rotWithShape="1">
          <a:blip r:embed="rId3">
            <a:alphaModFix amt="31000"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 rotWithShape="1">
          <a:blip r:embed="rId3">
            <a:alphaModFix amt="31000"/>
          </a:blip>
          <a:srcRect b="17759" l="49995" r="0" t="18949"/>
          <a:stretch/>
        </p:blipFill>
        <p:spPr>
          <a:xfrm>
            <a:off x="4572000" y="982375"/>
            <a:ext cx="4572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8"/>
          <p:cNvCxnSpPr/>
          <p:nvPr/>
        </p:nvCxnSpPr>
        <p:spPr>
          <a:xfrm>
            <a:off x="309150" y="4230000"/>
            <a:ext cx="4263600" cy="0"/>
          </a:xfrm>
          <a:prstGeom prst="straightConnector1">
            <a:avLst/>
          </a:prstGeom>
          <a:noFill/>
          <a:ln cap="flat" cmpd="sng" w="38100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4">
  <p:cSld name="CUSTOM_1_1_1_1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2020</a:t>
            </a:r>
            <a:endParaRPr i="0" sz="600" u="none" cap="none" strike="noStrike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81" name="Google Shape;81;p9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4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pic>
        <p:nvPicPr>
          <p:cNvPr id="82" name="Google Shape;8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104" y="288075"/>
            <a:ext cx="1031497" cy="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9"/>
          <p:cNvPicPr preferRelativeResize="0"/>
          <p:nvPr/>
        </p:nvPicPr>
        <p:blipFill rotWithShape="1">
          <a:blip r:embed="rId3">
            <a:alphaModFix amt="31000"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 rotWithShape="1">
          <a:blip r:embed="rId3">
            <a:alphaModFix amt="31000"/>
          </a:blip>
          <a:srcRect b="17759" l="49995" r="0" t="18949"/>
          <a:stretch/>
        </p:blipFill>
        <p:spPr>
          <a:xfrm>
            <a:off x="4572000" y="982375"/>
            <a:ext cx="4572475" cy="32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 rotWithShape="1">
          <a:blip r:embed="rId4">
            <a:alphaModFix amt="55000"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 rotWithShape="1">
          <a:blip r:embed="rId5">
            <a:alphaModFix amt="55000"/>
          </a:blip>
          <a:srcRect b="17759" l="49995" r="0" t="1894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9"/>
          <p:cNvCxnSpPr/>
          <p:nvPr/>
        </p:nvCxnSpPr>
        <p:spPr>
          <a:xfrm>
            <a:off x="309150" y="4230000"/>
            <a:ext cx="4263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" name="Google Shape;88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5">
  <p:cSld name="CUSTOM_9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0"/>
          <p:cNvPicPr preferRelativeResize="0"/>
          <p:nvPr/>
        </p:nvPicPr>
        <p:blipFill rotWithShape="1">
          <a:blip r:embed="rId2">
            <a:alphaModFix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0"/>
          <p:cNvPicPr preferRelativeResize="0"/>
          <p:nvPr/>
        </p:nvPicPr>
        <p:blipFill rotWithShape="1">
          <a:blip r:embed="rId2">
            <a:alphaModFix/>
          </a:blip>
          <a:srcRect b="17759" l="72829" r="0" t="1894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0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0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0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i="0" sz="600" u="none" cap="none" strike="noStrike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97" name="Google Shape;9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4" y="28807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0"/>
          <p:cNvSpPr txBox="1"/>
          <p:nvPr>
            <p:ph type="title"/>
          </p:nvPr>
        </p:nvSpPr>
        <p:spPr>
          <a:xfrm>
            <a:off x="433425" y="975300"/>
            <a:ext cx="6102300" cy="3255300"/>
          </a:xfrm>
          <a:prstGeom prst="rect">
            <a:avLst/>
          </a:prstGeom>
        </p:spPr>
        <p:txBody>
          <a:bodyPr anchorCtr="0" anchor="ctr" bIns="91425" lIns="0" spcFirstLastPara="1" rIns="137150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7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121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8173371" y="2795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600">
              <a:solidFill>
                <a:srgbClr val="21212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i="0" sz="600" u="none" cap="none" strike="noStrik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279571"/>
            <a:ext cx="268605" cy="0"/>
          </a:xfrm>
          <a:custGeom>
            <a:rect b="b" l="l" r="r" t="t"/>
            <a:pathLst>
              <a:path extrusionOk="0" h="120000"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4864419"/>
            <a:ext cx="268605" cy="0"/>
          </a:xfrm>
          <a:custGeom>
            <a:rect b="b" l="l" r="r" t="t"/>
            <a:pathLst>
              <a:path extrusionOk="0" h="120000"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664829" y="479632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type="title"/>
          </p:nvPr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25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5" name="Google Shape;15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58500" y="0"/>
            <a:ext cx="9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0" y="5103625"/>
            <a:ext cx="9144000" cy="39900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64">
          <p15:clr>
            <a:srgbClr val="EA4335"/>
          </p15:clr>
        </p15:guide>
        <p15:guide id="2" pos="5510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orient="horz" pos="53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maven.apache.org/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repo.spring.io/libs-release/" TargetMode="External"/><Relationship Id="rId4" Type="http://schemas.openxmlformats.org/officeDocument/2006/relationships/hyperlink" Target="https://repo.spring.io/libs-snapshot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ctrTitle"/>
          </p:nvPr>
        </p:nvSpPr>
        <p:spPr>
          <a:xfrm>
            <a:off x="414163" y="1838266"/>
            <a:ext cx="8348700" cy="55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/>
              <a:t>Heading to the enterprise applications world</a:t>
            </a:r>
            <a:endParaRPr/>
          </a:p>
        </p:txBody>
      </p:sp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408138" y="3145192"/>
            <a:ext cx="8327700" cy="40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starting toolbox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313" name="Google Shape;313;p37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</a:t>
            </a:r>
            <a:endParaRPr/>
          </a:p>
        </p:txBody>
      </p:sp>
      <p:graphicFrame>
        <p:nvGraphicFramePr>
          <p:cNvPr id="314" name="Google Shape;314;p37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{BD34FEDA-4B72-4D0D-A72C-3CA48774B8ED}</a:tableStyleId>
              </a:tblPr>
              <a:tblGrid>
                <a:gridCol w="2256100"/>
              </a:tblGrid>
              <a:tr h="175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4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Download</a:t>
                      </a:r>
                      <a:endParaRPr sz="1000">
                        <a:solidFill>
                          <a:schemeClr val="accent4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3.6.3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  <a:hlinkClick r:id="rId3"/>
                        </a:rPr>
                        <a:t>http://maven.apache.org/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Binary zip for Windows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Binary tar for Unix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5" name="Google Shape;315;p37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1797" y="990000"/>
            <a:ext cx="5703105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322" name="Google Shape;322;p38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</a:t>
            </a:r>
            <a:endParaRPr/>
          </a:p>
        </p:txBody>
      </p:sp>
      <p:graphicFrame>
        <p:nvGraphicFramePr>
          <p:cNvPr id="323" name="Google Shape;323;p38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{BD34FEDA-4B72-4D0D-A72C-3CA48774B8ED}</a:tableStyleId>
              </a:tblPr>
              <a:tblGrid>
                <a:gridCol w="2070250"/>
              </a:tblGrid>
              <a:tr h="175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4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Installation</a:t>
                      </a:r>
                      <a:endParaRPr sz="1000">
                        <a:solidFill>
                          <a:schemeClr val="accent4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Unzip it and put it under the C drive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4" name="Google Shape;324;p38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591" y="990000"/>
            <a:ext cx="6111308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331" name="Google Shape;331;p39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</a:t>
            </a:r>
            <a:endParaRPr/>
          </a:p>
        </p:txBody>
      </p:sp>
      <p:graphicFrame>
        <p:nvGraphicFramePr>
          <p:cNvPr id="332" name="Google Shape;332;p39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{BD34FEDA-4B72-4D0D-A72C-3CA48774B8ED}</a:tableStyleId>
              </a:tblPr>
              <a:tblGrid>
                <a:gridCol w="2070250"/>
              </a:tblGrid>
              <a:tr h="175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4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Add environment variables</a:t>
                      </a:r>
                      <a:endParaRPr sz="1000">
                        <a:solidFill>
                          <a:schemeClr val="accent4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JAVA_HOME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MAVEN_HOME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3" name="Google Shape;333;p39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775" y="2827709"/>
            <a:ext cx="5954325" cy="175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775" y="911425"/>
            <a:ext cx="5954326" cy="1730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341" name="Google Shape;341;p40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</a:t>
            </a:r>
            <a:endParaRPr/>
          </a:p>
        </p:txBody>
      </p:sp>
      <p:graphicFrame>
        <p:nvGraphicFramePr>
          <p:cNvPr id="342" name="Google Shape;342;p40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{BD34FEDA-4B72-4D0D-A72C-3CA48774B8ED}</a:tableStyleId>
              </a:tblPr>
              <a:tblGrid>
                <a:gridCol w="2070250"/>
              </a:tblGrid>
              <a:tr h="175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4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Edit environment variable</a:t>
                      </a:r>
                      <a:endParaRPr sz="1000">
                        <a:solidFill>
                          <a:schemeClr val="accent4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Path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3" name="Google Shape;343;p40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950" y="1032575"/>
            <a:ext cx="569595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350" name="Google Shape;350;p41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</a:t>
            </a:r>
            <a:endParaRPr/>
          </a:p>
        </p:txBody>
      </p:sp>
      <p:graphicFrame>
        <p:nvGraphicFramePr>
          <p:cNvPr id="351" name="Google Shape;351;p41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{BD34FEDA-4B72-4D0D-A72C-3CA48774B8ED}</a:tableStyleId>
              </a:tblPr>
              <a:tblGrid>
                <a:gridCol w="2070250"/>
              </a:tblGrid>
              <a:tr h="175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4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Verify installation</a:t>
                      </a:r>
                      <a:endParaRPr sz="1000">
                        <a:solidFill>
                          <a:schemeClr val="accent4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Open cmd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Run mvn -version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2" name="Google Shape;352;p41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800" y="1032575"/>
            <a:ext cx="6082826" cy="27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>
            <p:ph idx="1" type="body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s</a:t>
            </a:r>
            <a:r>
              <a:rPr lang="en" sz="2000">
                <a:solidFill>
                  <a:schemeClr val="accent4"/>
                </a:solidFill>
              </a:rPr>
              <a:t>rc</a:t>
            </a:r>
            <a:endParaRPr sz="2000">
              <a:solidFill>
                <a:schemeClr val="accent4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main</a:t>
            </a:r>
            <a:endParaRPr sz="2000">
              <a:solidFill>
                <a:schemeClr val="accent4"/>
              </a:solidFill>
            </a:endParaRPr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java </a:t>
            </a:r>
            <a:endParaRPr sz="2000">
              <a:solidFill>
                <a:schemeClr val="accent4"/>
              </a:solidFill>
            </a:endParaRPr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src/main/…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src</a:t>
            </a:r>
            <a:endParaRPr sz="20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test</a:t>
            </a:r>
            <a:endParaRPr sz="20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java</a:t>
            </a:r>
            <a:endParaRPr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228457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2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Maven?</a:t>
            </a:r>
            <a:endParaRPr/>
          </a:p>
        </p:txBody>
      </p:sp>
      <p:sp>
        <p:nvSpPr>
          <p:cNvPr id="360" name="Google Shape;360;p42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Folder structure</a:t>
            </a:r>
            <a:endParaRPr/>
          </a:p>
        </p:txBody>
      </p:sp>
      <p:sp>
        <p:nvSpPr>
          <p:cNvPr id="361" name="Google Shape;361;p42"/>
          <p:cNvSpPr txBox="1"/>
          <p:nvPr>
            <p:ph idx="3" type="body"/>
          </p:nvPr>
        </p:nvSpPr>
        <p:spPr>
          <a:xfrm>
            <a:off x="4722000" y="844225"/>
            <a:ext cx="40248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target </a:t>
            </a:r>
            <a:r>
              <a:rPr lang="en" sz="2000"/>
              <a:t>directory</a:t>
            </a:r>
            <a:endParaRPr sz="2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4"/>
                </a:solidFill>
              </a:rPr>
              <a:t>pom.xml</a:t>
            </a:r>
            <a:endParaRPr sz="2000">
              <a:solidFill>
                <a:schemeClr val="accent4"/>
              </a:solidFill>
            </a:endParaRPr>
          </a:p>
          <a:p>
            <a:pPr indent="-355600" lvl="1" marL="914400" rtl="0" algn="l">
              <a:spcBef>
                <a:spcPts val="6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groupId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artifactId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version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packaging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/>
          <p:nvPr>
            <p:ph idx="1" type="body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Goals</a:t>
            </a:r>
            <a:endParaRPr sz="2000"/>
          </a:p>
          <a:p>
            <a:pPr indent="0" lvl="0" marL="228457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3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Maven?</a:t>
            </a:r>
            <a:endParaRPr/>
          </a:p>
        </p:txBody>
      </p:sp>
      <p:sp>
        <p:nvSpPr>
          <p:cNvPr id="368" name="Google Shape;368;p43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369" name="Google Shape;369;p43"/>
          <p:cNvSpPr txBox="1"/>
          <p:nvPr>
            <p:ph idx="3" type="body"/>
          </p:nvPr>
        </p:nvSpPr>
        <p:spPr>
          <a:xfrm>
            <a:off x="4722000" y="844225"/>
            <a:ext cx="40248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clean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compile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package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install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deploy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/>
          <p:nvPr>
            <p:ph idx="1" type="body"/>
          </p:nvPr>
        </p:nvSpPr>
        <p:spPr>
          <a:xfrm>
            <a:off x="419100" y="844225"/>
            <a:ext cx="83277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Build section in pom file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	&lt;build&gt; … &lt;/build&gt;</a:t>
            </a:r>
            <a:endParaRPr sz="2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Override defaults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	E.g: &lt;build&gt; 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			</a:t>
            </a:r>
            <a:r>
              <a:rPr lang="en" sz="2000">
                <a:solidFill>
                  <a:schemeClr val="accent4"/>
                </a:solidFill>
              </a:rPr>
              <a:t>&lt;finalName&gt;</a:t>
            </a:r>
            <a:r>
              <a:rPr lang="en" sz="2000"/>
              <a:t> Payment</a:t>
            </a:r>
            <a:r>
              <a:rPr lang="en" sz="2000">
                <a:solidFill>
                  <a:schemeClr val="accent4"/>
                </a:solidFill>
              </a:rPr>
              <a:t>&lt;/finalName&gt;</a:t>
            </a:r>
            <a:endParaRPr sz="2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		&lt;/build&gt;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4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Maven?</a:t>
            </a:r>
            <a:endParaRPr/>
          </a:p>
        </p:txBody>
      </p:sp>
      <p:sp>
        <p:nvSpPr>
          <p:cNvPr id="376" name="Google Shape;376;p44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section, defaults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"/>
          <p:cNvSpPr txBox="1"/>
          <p:nvPr>
            <p:ph idx="1" type="body"/>
          </p:nvPr>
        </p:nvSpPr>
        <p:spPr>
          <a:xfrm>
            <a:off x="419100" y="844225"/>
            <a:ext cx="83277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Create new simple Java project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Add pom.xml file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Add folder structure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Add HelloWorld.java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Run Maven goals from cmd: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AutoNum type="alphaLcPeriod"/>
            </a:pPr>
            <a:r>
              <a:rPr lang="en" sz="2000">
                <a:solidFill>
                  <a:schemeClr val="accent4"/>
                </a:solidFill>
              </a:rPr>
              <a:t>mvn clean</a:t>
            </a:r>
            <a:endParaRPr sz="2000">
              <a:solidFill>
                <a:schemeClr val="accent4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AutoNum type="alphaLcPeriod"/>
            </a:pPr>
            <a:r>
              <a:rPr lang="en" sz="2000">
                <a:solidFill>
                  <a:schemeClr val="accent4"/>
                </a:solidFill>
              </a:rPr>
              <a:t>mvn compile</a:t>
            </a:r>
            <a:endParaRPr sz="2000">
              <a:solidFill>
                <a:schemeClr val="accent4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AutoNum type="alphaLcPeriod"/>
            </a:pPr>
            <a:r>
              <a:rPr lang="en" sz="2000">
                <a:solidFill>
                  <a:schemeClr val="accent4"/>
                </a:solidFill>
              </a:rPr>
              <a:t>mvn package</a:t>
            </a:r>
            <a:endParaRPr sz="2000">
              <a:solidFill>
                <a:schemeClr val="accent4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Chain goals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5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Maven?</a:t>
            </a:r>
            <a:endParaRPr/>
          </a:p>
        </p:txBody>
      </p:sp>
      <p:sp>
        <p:nvSpPr>
          <p:cNvPr id="383" name="Google Shape;383;p45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"/>
          <p:cNvSpPr txBox="1"/>
          <p:nvPr>
            <p:ph idx="1" type="body"/>
          </p:nvPr>
        </p:nvSpPr>
        <p:spPr>
          <a:xfrm>
            <a:off x="419100" y="844225"/>
            <a:ext cx="83277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GAV</a:t>
            </a:r>
            <a:endParaRPr sz="2000">
              <a:solidFill>
                <a:schemeClr val="accent4"/>
              </a:solidFill>
            </a:endParaRPr>
          </a:p>
          <a:p>
            <a:pPr indent="-355600" lvl="1" marL="9144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groupId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artifactId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version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Versions</a:t>
            </a:r>
            <a:endParaRPr sz="2000"/>
          </a:p>
          <a:p>
            <a:pPr indent="-355600" lvl="1" marL="914400" rtl="0" algn="l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○"/>
            </a:pPr>
            <a:r>
              <a:rPr lang="en" sz="2000">
                <a:solidFill>
                  <a:schemeClr val="accent4"/>
                </a:solidFill>
              </a:rPr>
              <a:t>SNAPSHOT</a:t>
            </a:r>
            <a:endParaRPr sz="2000">
              <a:solidFill>
                <a:schemeClr val="accent4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Release</a:t>
            </a:r>
            <a:endParaRPr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6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Maven?</a:t>
            </a:r>
            <a:endParaRPr/>
          </a:p>
        </p:txBody>
      </p:sp>
      <p:sp>
        <p:nvSpPr>
          <p:cNvPr id="390" name="Google Shape;390;p46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</a:t>
            </a:r>
            <a:r>
              <a:rPr lang="en"/>
              <a:t>Agenda</a:t>
            </a:r>
            <a:endParaRPr/>
          </a:p>
        </p:txBody>
      </p:sp>
      <p:sp>
        <p:nvSpPr>
          <p:cNvPr id="238" name="Google Shape;238;p29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9"/>
          <p:cNvSpPr txBox="1"/>
          <p:nvPr/>
        </p:nvSpPr>
        <p:spPr>
          <a:xfrm>
            <a:off x="419100" y="837675"/>
            <a:ext cx="83058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374904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W1: Heading to the enterprise applications world. Your starting toolbox</a:t>
            </a:r>
            <a:b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W2: How Spring can improve your life as a programmer</a:t>
            </a:r>
            <a:b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600">
              <a:solidFill>
                <a:srgbClr val="9F9F9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W3: Dive into the Web</a:t>
            </a:r>
            <a:b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600">
              <a:solidFill>
                <a:srgbClr val="9F9F9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W4: Improve your application robustness with testing and API documentation</a:t>
            </a:r>
            <a:b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600">
              <a:solidFill>
                <a:srgbClr val="9F9F9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W5: What is Spring Boot and why is everyone using it</a:t>
            </a: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solidFill>
                <a:srgbClr val="9F9F9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374904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solidFill>
                <a:srgbClr val="9F9F9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 txBox="1"/>
          <p:nvPr>
            <p:ph idx="1" type="body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Transitive dependencies</a:t>
            </a:r>
            <a:endParaRPr sz="20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7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Maven?</a:t>
            </a:r>
            <a:endParaRPr/>
          </a:p>
        </p:txBody>
      </p:sp>
      <p:sp>
        <p:nvSpPr>
          <p:cNvPr id="397" name="Google Shape;397;p47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</a:t>
            </a:r>
            <a:endParaRPr/>
          </a:p>
        </p:txBody>
      </p:sp>
      <p:pic>
        <p:nvPicPr>
          <p:cNvPr id="398" name="Google Shape;3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900" y="484123"/>
            <a:ext cx="4114814" cy="417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 txBox="1"/>
          <p:nvPr>
            <p:ph idx="1" type="body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Packaging Types</a:t>
            </a:r>
            <a:endParaRPr sz="2000"/>
          </a:p>
          <a:p>
            <a:pPr indent="0" lvl="0" marL="228457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8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Maven?</a:t>
            </a:r>
            <a:endParaRPr/>
          </a:p>
        </p:txBody>
      </p:sp>
      <p:sp>
        <p:nvSpPr>
          <p:cNvPr id="405" name="Google Shape;405;p48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</a:t>
            </a:r>
            <a:endParaRPr/>
          </a:p>
        </p:txBody>
      </p:sp>
      <p:sp>
        <p:nvSpPr>
          <p:cNvPr id="406" name="Google Shape;406;p48"/>
          <p:cNvSpPr txBox="1"/>
          <p:nvPr>
            <p:ph idx="3" type="body"/>
          </p:nvPr>
        </p:nvSpPr>
        <p:spPr>
          <a:xfrm>
            <a:off x="4722000" y="844225"/>
            <a:ext cx="40248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jar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war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ear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 txBox="1"/>
          <p:nvPr>
            <p:ph idx="1" type="body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Scopes</a:t>
            </a:r>
            <a:endParaRPr sz="2000"/>
          </a:p>
          <a:p>
            <a:pPr indent="0" lvl="0" marL="228457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9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Maven?</a:t>
            </a:r>
            <a:endParaRPr/>
          </a:p>
        </p:txBody>
      </p:sp>
      <p:sp>
        <p:nvSpPr>
          <p:cNvPr id="413" name="Google Shape;413;p49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</a:t>
            </a:r>
            <a:endParaRPr/>
          </a:p>
        </p:txBody>
      </p:sp>
      <p:sp>
        <p:nvSpPr>
          <p:cNvPr id="414" name="Google Shape;414;p49"/>
          <p:cNvSpPr txBox="1"/>
          <p:nvPr>
            <p:ph idx="3" type="body"/>
          </p:nvPr>
        </p:nvSpPr>
        <p:spPr>
          <a:xfrm>
            <a:off x="4722000" y="844225"/>
            <a:ext cx="40248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compile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provided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runtime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test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0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420" name="Google Shape;420;p50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Repositories</a:t>
            </a:r>
            <a:endParaRPr/>
          </a:p>
        </p:txBody>
      </p:sp>
      <p:graphicFrame>
        <p:nvGraphicFramePr>
          <p:cNvPr id="421" name="Google Shape;421;p50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{BD34FEDA-4B72-4D0D-A72C-3CA48774B8ED}</a:tableStyleId>
              </a:tblPr>
              <a:tblGrid>
                <a:gridCol w="2140575"/>
              </a:tblGrid>
              <a:tr h="175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4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Local repository</a:t>
                      </a:r>
                      <a:endParaRPr sz="1000">
                        <a:solidFill>
                          <a:schemeClr val="accent4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~/.m2/repository/&lt;groupId&gt;/&lt;artifactId&gt;/&lt;version&gt;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2" name="Google Shape;422;p50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450" y="880225"/>
            <a:ext cx="6088649" cy="32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1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429" name="Google Shape;429;p51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Repositories</a:t>
            </a:r>
            <a:endParaRPr/>
          </a:p>
        </p:txBody>
      </p:sp>
      <p:graphicFrame>
        <p:nvGraphicFramePr>
          <p:cNvPr id="430" name="Google Shape;430;p51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{BD34FEDA-4B72-4D0D-A72C-3CA48774B8ED}</a:tableStyleId>
              </a:tblPr>
              <a:tblGrid>
                <a:gridCol w="2090350"/>
              </a:tblGrid>
              <a:tr h="175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4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Local repository</a:t>
                      </a:r>
                      <a:endParaRPr sz="1000">
                        <a:solidFill>
                          <a:schemeClr val="accent4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~/.m2/repository/&lt;groupId&gt;/&lt;artifactId&gt;/&lt;version&gt;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1" name="Google Shape;431;p51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700" y="911425"/>
            <a:ext cx="5998400" cy="26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438" name="Google Shape;438;p52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Repositories</a:t>
            </a:r>
            <a:endParaRPr/>
          </a:p>
        </p:txBody>
      </p:sp>
      <p:graphicFrame>
        <p:nvGraphicFramePr>
          <p:cNvPr id="439" name="Google Shape;439;p52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{BD34FEDA-4B72-4D0D-A72C-3CA48774B8ED}</a:tableStyleId>
              </a:tblPr>
              <a:tblGrid>
                <a:gridCol w="2381675"/>
              </a:tblGrid>
              <a:tr h="175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4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Remote repository</a:t>
                      </a:r>
                      <a:endParaRPr sz="1000">
                        <a:solidFill>
                          <a:schemeClr val="accent4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repo.maven.apache.org/maven2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Multiple repos are allowed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0" name="Google Shape;440;p52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950" y="880225"/>
            <a:ext cx="5810051" cy="36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3"/>
          <p:cNvSpPr txBox="1"/>
          <p:nvPr>
            <p:ph idx="1" type="body"/>
          </p:nvPr>
        </p:nvSpPr>
        <p:spPr>
          <a:xfrm>
            <a:off x="419100" y="844225"/>
            <a:ext cx="83277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Dependency repositories</a:t>
            </a:r>
            <a:endParaRPr sz="2000">
              <a:solidFill>
                <a:schemeClr val="accent4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Releases repositories</a:t>
            </a:r>
            <a:endParaRPr sz="2000"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E.g: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https://repo.spring.io/libs-release/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SNAPSHOTS repositories</a:t>
            </a:r>
            <a:endParaRPr sz="2000"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E.g: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https://repo.spring.io/libs-snapshot/</a:t>
            </a:r>
            <a:r>
              <a:rPr lang="en" sz="2000"/>
              <a:t> 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Plugin repositories</a:t>
            </a:r>
            <a:endParaRPr sz="2000">
              <a:solidFill>
                <a:schemeClr val="accent4"/>
              </a:solidFill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3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Maven?</a:t>
            </a:r>
            <a:endParaRPr/>
          </a:p>
        </p:txBody>
      </p:sp>
      <p:sp>
        <p:nvSpPr>
          <p:cNvPr id="448" name="Google Shape;448;p53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Repositories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4"/>
          <p:cNvSpPr txBox="1"/>
          <p:nvPr>
            <p:ph idx="1" type="body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Goals</a:t>
            </a:r>
            <a:endParaRPr sz="2000"/>
          </a:p>
          <a:p>
            <a:pPr indent="0" lvl="0" marL="228457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4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Maven?</a:t>
            </a:r>
            <a:endParaRPr/>
          </a:p>
        </p:txBody>
      </p:sp>
      <p:sp>
        <p:nvSpPr>
          <p:cNvPr id="455" name="Google Shape;455;p54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Plugins</a:t>
            </a:r>
            <a:endParaRPr/>
          </a:p>
        </p:txBody>
      </p:sp>
      <p:sp>
        <p:nvSpPr>
          <p:cNvPr id="456" name="Google Shape;456;p54"/>
          <p:cNvSpPr txBox="1"/>
          <p:nvPr>
            <p:ph idx="3" type="body"/>
          </p:nvPr>
        </p:nvSpPr>
        <p:spPr>
          <a:xfrm>
            <a:off x="4722000" y="844225"/>
            <a:ext cx="40248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clean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compile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package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install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d</a:t>
            </a:r>
            <a:r>
              <a:rPr lang="en" sz="2500">
                <a:solidFill>
                  <a:schemeClr val="accent4"/>
                </a:solidFill>
              </a:rPr>
              <a:t>eploy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...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 txBox="1"/>
          <p:nvPr>
            <p:ph idx="1" type="body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Phases</a:t>
            </a:r>
            <a:endParaRPr sz="2000"/>
          </a:p>
          <a:p>
            <a:pPr indent="0" lvl="0" marL="228457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5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Maven?</a:t>
            </a:r>
            <a:endParaRPr/>
          </a:p>
        </p:txBody>
      </p:sp>
      <p:sp>
        <p:nvSpPr>
          <p:cNvPr id="463" name="Google Shape;463;p55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Plugins</a:t>
            </a:r>
            <a:endParaRPr/>
          </a:p>
        </p:txBody>
      </p:sp>
      <p:sp>
        <p:nvSpPr>
          <p:cNvPr id="464" name="Google Shape;464;p55"/>
          <p:cNvSpPr txBox="1"/>
          <p:nvPr>
            <p:ph idx="3" type="body"/>
          </p:nvPr>
        </p:nvSpPr>
        <p:spPr>
          <a:xfrm>
            <a:off x="4722000" y="720600"/>
            <a:ext cx="4024800" cy="388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      </a:t>
            </a:r>
            <a:r>
              <a:rPr lang="en" sz="2500">
                <a:solidFill>
                  <a:schemeClr val="accent4"/>
                </a:solidFill>
              </a:rPr>
              <a:t>validate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compile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test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package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verify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install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deploy</a:t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6"/>
          <p:cNvSpPr txBox="1"/>
          <p:nvPr>
            <p:ph idx="1" type="body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Examples</a:t>
            </a:r>
            <a:endParaRPr sz="2000"/>
          </a:p>
          <a:p>
            <a:pPr indent="0" lvl="0" marL="228457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6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Maven?</a:t>
            </a:r>
            <a:endParaRPr/>
          </a:p>
        </p:txBody>
      </p:sp>
      <p:sp>
        <p:nvSpPr>
          <p:cNvPr id="471" name="Google Shape;471;p56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Plugins</a:t>
            </a:r>
            <a:endParaRPr/>
          </a:p>
        </p:txBody>
      </p:sp>
      <p:sp>
        <p:nvSpPr>
          <p:cNvPr id="472" name="Google Shape;472;p56"/>
          <p:cNvSpPr txBox="1"/>
          <p:nvPr>
            <p:ph idx="3" type="body"/>
          </p:nvPr>
        </p:nvSpPr>
        <p:spPr>
          <a:xfrm>
            <a:off x="4722000" y="844225"/>
            <a:ext cx="40248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    </a:t>
            </a:r>
            <a:r>
              <a:rPr lang="en" sz="2500">
                <a:solidFill>
                  <a:schemeClr val="accent4"/>
                </a:solidFill>
              </a:rPr>
              <a:t>Compiler plugin</a:t>
            </a:r>
            <a:endParaRPr sz="2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   </a:t>
            </a:r>
            <a:endParaRPr sz="2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    Jar plugin</a:t>
            </a:r>
            <a:endParaRPr sz="2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   </a:t>
            </a:r>
            <a:endParaRPr sz="2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    Javadoc plugin</a:t>
            </a:r>
            <a:endParaRPr sz="2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W1 </a:t>
            </a:r>
            <a:r>
              <a:rPr lang="en"/>
              <a:t>Timeline</a:t>
            </a:r>
            <a:endParaRPr/>
          </a:p>
        </p:txBody>
      </p:sp>
      <p:sp>
        <p:nvSpPr>
          <p:cNvPr id="245" name="Google Shape;245;p30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0"/>
          <p:cNvSpPr txBox="1"/>
          <p:nvPr/>
        </p:nvSpPr>
        <p:spPr>
          <a:xfrm>
            <a:off x="241100" y="1232750"/>
            <a:ext cx="10146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CCCCCC"/>
                </a:solidFill>
              </a:rPr>
              <a:t>6th March, 14:30</a:t>
            </a:r>
            <a:endParaRPr b="1" sz="900">
              <a:solidFill>
                <a:srgbClr val="CCCCCC"/>
              </a:solidFill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1534150" y="2247638"/>
            <a:ext cx="27426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Break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-"/>
            </a:pPr>
            <a:r>
              <a:rPr lang="en" sz="1000">
                <a:solidFill>
                  <a:srgbClr val="7F7F7F"/>
                </a:solidFill>
              </a:rPr>
              <a:t>Get up, grab a cup of coffee/tea and :)</a:t>
            </a:r>
            <a:endParaRPr sz="1000">
              <a:solidFill>
                <a:srgbClr val="7F7F7F"/>
              </a:solidFill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241100" y="2247650"/>
            <a:ext cx="10146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CCCCCC"/>
                </a:solidFill>
              </a:rPr>
              <a:t>6th March, 15:15</a:t>
            </a:r>
            <a:endParaRPr b="1" sz="900">
              <a:solidFill>
                <a:srgbClr val="CCCCCC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CCCCCC"/>
              </a:solidFill>
            </a:endParaRPr>
          </a:p>
        </p:txBody>
      </p:sp>
      <p:cxnSp>
        <p:nvCxnSpPr>
          <p:cNvPr id="249" name="Google Shape;249;p30"/>
          <p:cNvCxnSpPr>
            <a:endCxn id="250" idx="1"/>
          </p:cNvCxnSpPr>
          <p:nvPr/>
        </p:nvCxnSpPr>
        <p:spPr>
          <a:xfrm flipH="1">
            <a:off x="1359050" y="1431938"/>
            <a:ext cx="600" cy="275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1" name="Google Shape;251;p30"/>
          <p:cNvSpPr txBox="1"/>
          <p:nvPr/>
        </p:nvSpPr>
        <p:spPr>
          <a:xfrm>
            <a:off x="1534150" y="1232738"/>
            <a:ext cx="27426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Introduction, Java app and Maven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-"/>
            </a:pPr>
            <a:r>
              <a:rPr lang="en" sz="1000">
                <a:solidFill>
                  <a:srgbClr val="7F7F7F"/>
                </a:solidFill>
              </a:rPr>
              <a:t>Let’s get to know each other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-"/>
            </a:pPr>
            <a:r>
              <a:rPr lang="en" sz="1000">
                <a:solidFill>
                  <a:srgbClr val="7F7F7F"/>
                </a:solidFill>
              </a:rPr>
              <a:t>What is a Java application?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-"/>
            </a:pPr>
            <a:r>
              <a:rPr lang="en" sz="1000">
                <a:solidFill>
                  <a:srgbClr val="7F7F7F"/>
                </a:solidFill>
              </a:rPr>
              <a:t>Build a Java app with Maven in IDE</a:t>
            </a:r>
            <a:endParaRPr sz="1000">
              <a:solidFill>
                <a:srgbClr val="7F7F7F"/>
              </a:solidFill>
            </a:endParaRPr>
          </a:p>
        </p:txBody>
      </p:sp>
      <p:sp>
        <p:nvSpPr>
          <p:cNvPr id="252" name="Google Shape;252;p30"/>
          <p:cNvSpPr/>
          <p:nvPr/>
        </p:nvSpPr>
        <p:spPr>
          <a:xfrm rot="5400000">
            <a:off x="1227350" y="1324538"/>
            <a:ext cx="263400" cy="7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0"/>
          <p:cNvSpPr/>
          <p:nvPr/>
        </p:nvSpPr>
        <p:spPr>
          <a:xfrm rot="5400000">
            <a:off x="1227350" y="2339438"/>
            <a:ext cx="263400" cy="7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1534150" y="3258863"/>
            <a:ext cx="27426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Apache Tomcat + Git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-"/>
            </a:pPr>
            <a:r>
              <a:rPr lang="en" sz="1000">
                <a:solidFill>
                  <a:srgbClr val="7F7F7F"/>
                </a:solidFill>
              </a:rPr>
              <a:t>What is Apache Tomcat?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-"/>
            </a:pPr>
            <a:r>
              <a:rPr lang="en" sz="1000">
                <a:solidFill>
                  <a:srgbClr val="7F7F7F"/>
                </a:solidFill>
              </a:rPr>
              <a:t>What is Git?</a:t>
            </a:r>
            <a:endParaRPr sz="1000"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291325" y="3258875"/>
            <a:ext cx="9642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CCCCCC"/>
                </a:solidFill>
              </a:rPr>
              <a:t>6th March, 15:25</a:t>
            </a:r>
            <a:endParaRPr b="1" sz="900">
              <a:solidFill>
                <a:srgbClr val="CCCCCC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CCCCCC"/>
              </a:solidFill>
            </a:endParaRPr>
          </a:p>
        </p:txBody>
      </p:sp>
      <p:sp>
        <p:nvSpPr>
          <p:cNvPr id="256" name="Google Shape;256;p30"/>
          <p:cNvSpPr/>
          <p:nvPr/>
        </p:nvSpPr>
        <p:spPr>
          <a:xfrm rot="5400000">
            <a:off x="1227350" y="3350663"/>
            <a:ext cx="263400" cy="7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0"/>
          <p:cNvSpPr txBox="1"/>
          <p:nvPr/>
        </p:nvSpPr>
        <p:spPr>
          <a:xfrm>
            <a:off x="4781975" y="1232750"/>
            <a:ext cx="9141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CCCCCC"/>
                </a:solidFill>
              </a:rPr>
              <a:t>6th March, 16:20</a:t>
            </a:r>
            <a:endParaRPr b="1" sz="900">
              <a:solidFill>
                <a:srgbClr val="CCCCCC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CCCCCC"/>
              </a:solidFill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6004200" y="2247638"/>
            <a:ext cx="27426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Break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-"/>
            </a:pPr>
            <a:r>
              <a:rPr lang="en" sz="1000">
                <a:solidFill>
                  <a:srgbClr val="7F7F7F"/>
                </a:solidFill>
              </a:rPr>
              <a:t>Get up, grab a glass of water and :)</a:t>
            </a:r>
            <a:endParaRPr sz="1000">
              <a:solidFill>
                <a:srgbClr val="7F7F7F"/>
              </a:solidFill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4781975" y="2247650"/>
            <a:ext cx="9141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CCCCCC"/>
                </a:solidFill>
              </a:rPr>
              <a:t>6th March, 17:05</a:t>
            </a:r>
            <a:endParaRPr b="1" sz="900">
              <a:solidFill>
                <a:srgbClr val="CCCCCC"/>
              </a:solidFill>
            </a:endParaRPr>
          </a:p>
        </p:txBody>
      </p:sp>
      <p:cxnSp>
        <p:nvCxnSpPr>
          <p:cNvPr id="260" name="Google Shape;260;p30"/>
          <p:cNvCxnSpPr/>
          <p:nvPr/>
        </p:nvCxnSpPr>
        <p:spPr>
          <a:xfrm>
            <a:off x="5829586" y="1341565"/>
            <a:ext cx="0" cy="2569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" name="Google Shape;261;p30"/>
          <p:cNvSpPr txBox="1"/>
          <p:nvPr/>
        </p:nvSpPr>
        <p:spPr>
          <a:xfrm>
            <a:off x="6004200" y="1232738"/>
            <a:ext cx="27426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Lab exercises - part 1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-"/>
            </a:pPr>
            <a:r>
              <a:rPr lang="en" sz="1000">
                <a:solidFill>
                  <a:srgbClr val="7F7F7F"/>
                </a:solidFill>
              </a:rPr>
              <a:t>Time to put in practice what you’ve just learned </a:t>
            </a:r>
            <a:r>
              <a:rPr lang="en" sz="1000">
                <a:solidFill>
                  <a:srgbClr val="7F7F7F"/>
                </a:solidFill>
              </a:rPr>
              <a:t> </a:t>
            </a:r>
            <a:endParaRPr sz="1000">
              <a:solidFill>
                <a:srgbClr val="7F7F7F"/>
              </a:solidFill>
            </a:endParaRPr>
          </a:p>
        </p:txBody>
      </p:sp>
      <p:sp>
        <p:nvSpPr>
          <p:cNvPr id="262" name="Google Shape;262;p30"/>
          <p:cNvSpPr/>
          <p:nvPr/>
        </p:nvSpPr>
        <p:spPr>
          <a:xfrm rot="5400000">
            <a:off x="5697400" y="1324538"/>
            <a:ext cx="263400" cy="7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0"/>
          <p:cNvSpPr/>
          <p:nvPr/>
        </p:nvSpPr>
        <p:spPr>
          <a:xfrm rot="5400000">
            <a:off x="5697400" y="2339438"/>
            <a:ext cx="263400" cy="7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0"/>
          <p:cNvSpPr txBox="1"/>
          <p:nvPr/>
        </p:nvSpPr>
        <p:spPr>
          <a:xfrm>
            <a:off x="6004200" y="3258863"/>
            <a:ext cx="27426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Lab exercises - part 2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-"/>
            </a:pPr>
            <a:r>
              <a:rPr lang="en" sz="1000">
                <a:solidFill>
                  <a:srgbClr val="7F7F7F"/>
                </a:solidFill>
              </a:rPr>
              <a:t>Time to put in practice what you’ve just learned </a:t>
            </a:r>
            <a:endParaRPr sz="1000">
              <a:solidFill>
                <a:srgbClr val="7F7F7F"/>
              </a:solidFill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4781975" y="3258875"/>
            <a:ext cx="9141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CCCCCC"/>
                </a:solidFill>
              </a:rPr>
              <a:t>6th March, 17:15</a:t>
            </a:r>
            <a:endParaRPr b="1" sz="900">
              <a:solidFill>
                <a:srgbClr val="CCCCCC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CCCCCC"/>
              </a:solidFill>
            </a:endParaRPr>
          </a:p>
        </p:txBody>
      </p:sp>
      <p:sp>
        <p:nvSpPr>
          <p:cNvPr id="266" name="Google Shape;266;p30"/>
          <p:cNvSpPr/>
          <p:nvPr/>
        </p:nvSpPr>
        <p:spPr>
          <a:xfrm rot="5400000">
            <a:off x="5697400" y="3350663"/>
            <a:ext cx="263400" cy="7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0"/>
          <p:cNvSpPr txBox="1"/>
          <p:nvPr/>
        </p:nvSpPr>
        <p:spPr>
          <a:xfrm>
            <a:off x="1534150" y="4185638"/>
            <a:ext cx="27426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Break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-"/>
            </a:pPr>
            <a:r>
              <a:rPr lang="en" sz="1000">
                <a:solidFill>
                  <a:srgbClr val="7F7F7F"/>
                </a:solidFill>
              </a:rPr>
              <a:t>Get up, grab a glass of water and :)</a:t>
            </a:r>
            <a:endParaRPr sz="1000">
              <a:solidFill>
                <a:srgbClr val="7F7F7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</a:endParaRPr>
          </a:p>
        </p:txBody>
      </p:sp>
      <p:sp>
        <p:nvSpPr>
          <p:cNvPr id="268" name="Google Shape;268;p30"/>
          <p:cNvSpPr txBox="1"/>
          <p:nvPr/>
        </p:nvSpPr>
        <p:spPr>
          <a:xfrm>
            <a:off x="291325" y="4185650"/>
            <a:ext cx="9642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CCCCCC"/>
                </a:solidFill>
              </a:rPr>
              <a:t>6th March, 16:10</a:t>
            </a:r>
            <a:endParaRPr b="1" sz="900">
              <a:solidFill>
                <a:srgbClr val="CCCCCC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CCCCCC"/>
              </a:solidFill>
            </a:endParaRPr>
          </a:p>
        </p:txBody>
      </p:sp>
      <p:sp>
        <p:nvSpPr>
          <p:cNvPr id="250" name="Google Shape;250;p30"/>
          <p:cNvSpPr/>
          <p:nvPr/>
        </p:nvSpPr>
        <p:spPr>
          <a:xfrm rot="5400000">
            <a:off x="1227350" y="4277438"/>
            <a:ext cx="263400" cy="7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7"/>
          <p:cNvSpPr txBox="1"/>
          <p:nvPr>
            <p:ph idx="1" type="body"/>
          </p:nvPr>
        </p:nvSpPr>
        <p:spPr>
          <a:xfrm>
            <a:off x="419100" y="844225"/>
            <a:ext cx="83277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Import as Maven project</a:t>
            </a:r>
            <a:endParaRPr sz="2000">
              <a:solidFill>
                <a:schemeClr val="accent4"/>
              </a:solidFill>
            </a:endParaRPr>
          </a:p>
          <a:p>
            <a:pPr indent="-355600" lvl="1" marL="914400" rtl="0" algn="l">
              <a:spcBef>
                <a:spcPts val="6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From </a:t>
            </a:r>
            <a:r>
              <a:rPr lang="en" sz="2000"/>
              <a:t>existing sources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From VCS</a:t>
            </a:r>
            <a:endParaRPr sz="20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Create as Maven project</a:t>
            </a:r>
            <a:endParaRPr sz="2000">
              <a:solidFill>
                <a:schemeClr val="accent4"/>
              </a:solidFill>
            </a:endParaRPr>
          </a:p>
          <a:p>
            <a:pPr indent="-355600" lvl="1" marL="914400" rtl="0" algn="l">
              <a:spcBef>
                <a:spcPts val="6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Archetypes</a:t>
            </a:r>
            <a:r>
              <a:rPr lang="en" sz="2000"/>
              <a:t>  = projects templates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E.g. </a:t>
            </a:r>
            <a:r>
              <a:rPr lang="en" sz="2000"/>
              <a:t>archetype: maven-archetype-webapp</a:t>
            </a:r>
            <a:endParaRPr sz="20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7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Maven?</a:t>
            </a:r>
            <a:endParaRPr/>
          </a:p>
        </p:txBody>
      </p:sp>
      <p:sp>
        <p:nvSpPr>
          <p:cNvPr id="479" name="Google Shape;479;p57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integration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8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anchorCtr="0" anchor="ctr" bIns="91425" lIns="0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Apache Tomcat?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9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Apache Tomcat?</a:t>
            </a:r>
            <a:endParaRPr/>
          </a:p>
        </p:txBody>
      </p:sp>
      <p:sp>
        <p:nvSpPr>
          <p:cNvPr id="490" name="Google Shape;490;p59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</a:t>
            </a:r>
            <a:endParaRPr/>
          </a:p>
        </p:txBody>
      </p:sp>
      <p:graphicFrame>
        <p:nvGraphicFramePr>
          <p:cNvPr id="491" name="Google Shape;491;p59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{BD34FEDA-4B72-4D0D-A72C-3CA48774B8ED}</a:tableStyleId>
              </a:tblPr>
              <a:tblGrid>
                <a:gridCol w="2232975"/>
              </a:tblGrid>
              <a:tr h="175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Apache Tomcat</a:t>
                      </a:r>
                      <a:endParaRPr sz="1000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Web server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Maintained by Apache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Open source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Implements Servlet Specification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2" name="Google Shape;492;p59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475" y="971050"/>
            <a:ext cx="6057475" cy="311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0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Apache Tomcat?</a:t>
            </a:r>
            <a:endParaRPr/>
          </a:p>
        </p:txBody>
      </p:sp>
      <p:sp>
        <p:nvSpPr>
          <p:cNvPr id="499" name="Google Shape;499;p60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</a:t>
            </a:r>
            <a:endParaRPr/>
          </a:p>
        </p:txBody>
      </p:sp>
      <p:graphicFrame>
        <p:nvGraphicFramePr>
          <p:cNvPr id="500" name="Google Shape;500;p60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{BD34FEDA-4B72-4D0D-A72C-3CA48774B8ED}</a:tableStyleId>
              </a:tblPr>
              <a:tblGrid>
                <a:gridCol w="2070250"/>
              </a:tblGrid>
              <a:tr h="175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Download</a:t>
                      </a:r>
                      <a:endParaRPr sz="1000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Tomcat 10 from Apache: tomcat.apache.org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Tomcat 10 implements Servlet Spec 5.0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1" name="Google Shape;501;p60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100" y="990000"/>
            <a:ext cx="5715798" cy="35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1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Apache Tomcat?</a:t>
            </a:r>
            <a:endParaRPr/>
          </a:p>
        </p:txBody>
      </p:sp>
      <p:sp>
        <p:nvSpPr>
          <p:cNvPr id="508" name="Google Shape;508;p61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</a:t>
            </a:r>
            <a:endParaRPr/>
          </a:p>
        </p:txBody>
      </p:sp>
      <p:graphicFrame>
        <p:nvGraphicFramePr>
          <p:cNvPr id="509" name="Google Shape;509;p61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{BD34FEDA-4B72-4D0D-A72C-3CA48774B8ED}</a:tableStyleId>
              </a:tblPr>
              <a:tblGrid>
                <a:gridCol w="2070250"/>
              </a:tblGrid>
              <a:tr h="175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Installation</a:t>
                      </a:r>
                      <a:endParaRPr sz="1000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Unzip it and put it under the C drive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0" name="Google Shape;510;p61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700" y="990000"/>
            <a:ext cx="5961401" cy="33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2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Apache Tomcat?</a:t>
            </a:r>
            <a:endParaRPr/>
          </a:p>
        </p:txBody>
      </p:sp>
      <p:sp>
        <p:nvSpPr>
          <p:cNvPr id="517" name="Google Shape;517;p62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</a:t>
            </a:r>
            <a:endParaRPr/>
          </a:p>
        </p:txBody>
      </p:sp>
      <p:graphicFrame>
        <p:nvGraphicFramePr>
          <p:cNvPr id="518" name="Google Shape;518;p62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{BD34FEDA-4B72-4D0D-A72C-3CA48774B8ED}</a:tableStyleId>
              </a:tblPr>
              <a:tblGrid>
                <a:gridCol w="2070250"/>
              </a:tblGrid>
              <a:tr h="175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Add environment variables</a:t>
                      </a:r>
                      <a:endParaRPr sz="1000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JAVA_HOME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CATALINA_HOME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9" name="Google Shape;519;p62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767" y="990000"/>
            <a:ext cx="5954332" cy="17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775" y="2903834"/>
            <a:ext cx="5954325" cy="1751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3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Apache Tomcat?</a:t>
            </a:r>
            <a:endParaRPr/>
          </a:p>
        </p:txBody>
      </p:sp>
      <p:sp>
        <p:nvSpPr>
          <p:cNvPr id="527" name="Google Shape;527;p63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</a:t>
            </a:r>
            <a:endParaRPr/>
          </a:p>
        </p:txBody>
      </p:sp>
      <p:graphicFrame>
        <p:nvGraphicFramePr>
          <p:cNvPr id="528" name="Google Shape;528;p63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{BD34FEDA-4B72-4D0D-A72C-3CA48774B8ED}</a:tableStyleId>
              </a:tblPr>
              <a:tblGrid>
                <a:gridCol w="2070250"/>
              </a:tblGrid>
              <a:tr h="175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Edit </a:t>
                      </a:r>
                      <a:r>
                        <a:rPr lang="en" sz="1000">
                          <a:solidFill>
                            <a:schemeClr val="accent6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environment variable</a:t>
                      </a:r>
                      <a:endParaRPr sz="1000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Path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9" name="Google Shape;529;p63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338" y="990000"/>
            <a:ext cx="572452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4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Apache Tomcat?</a:t>
            </a:r>
            <a:endParaRPr/>
          </a:p>
        </p:txBody>
      </p:sp>
      <p:sp>
        <p:nvSpPr>
          <p:cNvPr id="536" name="Google Shape;536;p64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</a:t>
            </a:r>
            <a:endParaRPr/>
          </a:p>
        </p:txBody>
      </p:sp>
      <p:graphicFrame>
        <p:nvGraphicFramePr>
          <p:cNvPr id="537" name="Google Shape;537;p64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{BD34FEDA-4B72-4D0D-A72C-3CA48774B8ED}</a:tableStyleId>
              </a:tblPr>
              <a:tblGrid>
                <a:gridCol w="2070250"/>
              </a:tblGrid>
              <a:tr h="175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Start Tomcat</a:t>
                      </a:r>
                      <a:endParaRPr sz="1000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 bin folder run startup.bat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8" name="Google Shape;538;p64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950" y="1032575"/>
            <a:ext cx="5632519" cy="35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5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Apache Tomcat?</a:t>
            </a:r>
            <a:endParaRPr/>
          </a:p>
        </p:txBody>
      </p:sp>
      <p:sp>
        <p:nvSpPr>
          <p:cNvPr id="545" name="Google Shape;545;p65"/>
          <p:cNvSpPr txBox="1"/>
          <p:nvPr>
            <p:ph idx="1" type="subTitle"/>
          </p:nvPr>
        </p:nvSpPr>
        <p:spPr>
          <a:xfrm>
            <a:off x="419100" y="497550"/>
            <a:ext cx="82296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</a:t>
            </a:r>
            <a:endParaRPr/>
          </a:p>
        </p:txBody>
      </p:sp>
      <p:graphicFrame>
        <p:nvGraphicFramePr>
          <p:cNvPr id="546" name="Google Shape;546;p65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{BD34FEDA-4B72-4D0D-A72C-3CA48774B8ED}</a:tableStyleId>
              </a:tblPr>
              <a:tblGrid>
                <a:gridCol w="2070250"/>
              </a:tblGrid>
              <a:tr h="175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Test </a:t>
                      </a:r>
                      <a:r>
                        <a:rPr lang="en" sz="1000">
                          <a:solidFill>
                            <a:schemeClr val="accent6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Tomcat installation</a:t>
                      </a:r>
                      <a:endParaRPr sz="1000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Open a browser and navigate to localhost:8080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7" name="Google Shape;547;p65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050" y="990000"/>
            <a:ext cx="5586423" cy="367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Apache Tomcat?</a:t>
            </a:r>
            <a:endParaRPr/>
          </a:p>
        </p:txBody>
      </p:sp>
      <p:sp>
        <p:nvSpPr>
          <p:cNvPr id="554" name="Google Shape;554;p66"/>
          <p:cNvSpPr txBox="1"/>
          <p:nvPr>
            <p:ph idx="1" type="subTitle"/>
          </p:nvPr>
        </p:nvSpPr>
        <p:spPr>
          <a:xfrm>
            <a:off x="419100" y="497550"/>
            <a:ext cx="82296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a little bit about HTTP</a:t>
            </a:r>
            <a:endParaRPr/>
          </a:p>
        </p:txBody>
      </p:sp>
      <p:graphicFrame>
        <p:nvGraphicFramePr>
          <p:cNvPr id="555" name="Google Shape;555;p66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{BD34FEDA-4B72-4D0D-A72C-3CA48774B8ED}</a:tableStyleId>
              </a:tblPr>
              <a:tblGrid>
                <a:gridCol w="2070250"/>
              </a:tblGrid>
              <a:tr h="175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HTTP</a:t>
                      </a:r>
                      <a:endParaRPr sz="1000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Communication protocol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between browser and web server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Uses plain text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6" name="Google Shape;556;p66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300" y="880229"/>
            <a:ext cx="6012950" cy="15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to know each other</a:t>
            </a:r>
            <a:endParaRPr/>
          </a:p>
        </p:txBody>
      </p:sp>
      <p:sp>
        <p:nvSpPr>
          <p:cNvPr id="274" name="Google Shape;274;p31"/>
          <p:cNvSpPr txBox="1"/>
          <p:nvPr>
            <p:ph idx="1" type="subTitle"/>
          </p:nvPr>
        </p:nvSpPr>
        <p:spPr>
          <a:xfrm>
            <a:off x="3375425" y="4746975"/>
            <a:ext cx="55302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*Image from pexels.com, by Ivan Samkov</a:t>
            </a:r>
            <a:endParaRPr sz="800"/>
          </a:p>
        </p:txBody>
      </p:sp>
      <p:pic>
        <p:nvPicPr>
          <p:cNvPr id="275" name="Google Shape;2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39" y="837675"/>
            <a:ext cx="5649959" cy="37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7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Apache Tomcat?</a:t>
            </a:r>
            <a:endParaRPr/>
          </a:p>
        </p:txBody>
      </p:sp>
      <p:sp>
        <p:nvSpPr>
          <p:cNvPr id="563" name="Google Shape;563;p67"/>
          <p:cNvSpPr txBox="1"/>
          <p:nvPr>
            <p:ph idx="1" type="body"/>
          </p:nvPr>
        </p:nvSpPr>
        <p:spPr>
          <a:xfrm>
            <a:off x="419100" y="844225"/>
            <a:ext cx="83277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</a:rPr>
              <a:t>Create new web app project</a:t>
            </a:r>
            <a:endParaRPr sz="2000">
              <a:solidFill>
                <a:schemeClr val="accent6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○"/>
            </a:pPr>
            <a:r>
              <a:rPr lang="en" sz="2000"/>
              <a:t>Open IDE </a:t>
            </a:r>
            <a:endParaRPr sz="20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/>
              <a:t>File -&gt; New Project  -&gt;</a:t>
            </a:r>
            <a:endParaRPr sz="20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2000"/>
              <a:t>Maven -&gt; JDK 11 -&gt; </a:t>
            </a:r>
            <a:endParaRPr sz="2000"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000"/>
              <a:t>Create from </a:t>
            </a:r>
            <a:r>
              <a:rPr lang="en" sz="2000"/>
              <a:t>archetype</a:t>
            </a:r>
            <a:r>
              <a:rPr lang="en" sz="2000"/>
              <a:t> (</a:t>
            </a:r>
            <a:r>
              <a:rPr lang="en" sz="2000">
                <a:solidFill>
                  <a:schemeClr val="accent6"/>
                </a:solidFill>
              </a:rPr>
              <a:t>maven-archetype-webapp</a:t>
            </a:r>
            <a:r>
              <a:rPr lang="en" sz="2000"/>
              <a:t>)</a:t>
            </a:r>
            <a:endParaRPr sz="2000"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000"/>
              <a:t>Configure name and artifact coordinates (GAV) -&gt; Next</a:t>
            </a:r>
            <a:endParaRPr sz="2000"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000"/>
              <a:t>Validate setup  -&gt; Finish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64" name="Google Shape;564;p67"/>
          <p:cNvSpPr txBox="1"/>
          <p:nvPr>
            <p:ph idx="2" type="subTitle"/>
          </p:nvPr>
        </p:nvSpPr>
        <p:spPr>
          <a:xfrm>
            <a:off x="419100" y="5737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application example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Apache Tomcat?</a:t>
            </a:r>
            <a:endParaRPr/>
          </a:p>
        </p:txBody>
      </p:sp>
      <p:sp>
        <p:nvSpPr>
          <p:cNvPr id="570" name="Google Shape;570;p68"/>
          <p:cNvSpPr txBox="1"/>
          <p:nvPr>
            <p:ph idx="1" type="body"/>
          </p:nvPr>
        </p:nvSpPr>
        <p:spPr>
          <a:xfrm>
            <a:off x="419100" y="844225"/>
            <a:ext cx="83277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</a:rPr>
              <a:t>Configure web app</a:t>
            </a:r>
            <a:endParaRPr sz="1800">
              <a:solidFill>
                <a:schemeClr val="accent6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800"/>
              <a:t>Add the servlet dependency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In pom.xml file -&gt; </a:t>
            </a:r>
            <a:endParaRPr sz="1800"/>
          </a:p>
          <a:p>
            <a: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Alt + Insert -&gt; choose Dependency -&gt; </a:t>
            </a:r>
            <a:endParaRPr sz="1800"/>
          </a:p>
          <a:p>
            <a: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Search for</a:t>
            </a:r>
            <a:r>
              <a:rPr lang="en" sz="1800">
                <a:solidFill>
                  <a:schemeClr val="accent6"/>
                </a:solidFill>
              </a:rPr>
              <a:t> jakarta.servlet-api</a:t>
            </a:r>
            <a:endParaRPr sz="1800">
              <a:solidFill>
                <a:schemeClr val="accent6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Maven -&gt; reload project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Override </a:t>
            </a:r>
            <a:r>
              <a:rPr b="1" lang="en" sz="1800"/>
              <a:t>maven.compiler.source</a:t>
            </a:r>
            <a:r>
              <a:rPr lang="en" sz="1800"/>
              <a:t> and </a:t>
            </a:r>
            <a:r>
              <a:rPr b="1" lang="en" sz="1800"/>
              <a:t>maven.compiler.target</a:t>
            </a:r>
            <a:r>
              <a:rPr lang="en" sz="1800"/>
              <a:t> to 11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Create packages according to group id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Add a new Java class for Servlet 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Override doGet method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Add WebServlet annotation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71" name="Google Shape;571;p68"/>
          <p:cNvSpPr txBox="1"/>
          <p:nvPr>
            <p:ph idx="2" type="subTitle"/>
          </p:nvPr>
        </p:nvSpPr>
        <p:spPr>
          <a:xfrm>
            <a:off x="419100" y="5737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application example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9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Apache Tomcat?</a:t>
            </a:r>
            <a:endParaRPr/>
          </a:p>
        </p:txBody>
      </p:sp>
      <p:sp>
        <p:nvSpPr>
          <p:cNvPr id="577" name="Google Shape;577;p69"/>
          <p:cNvSpPr txBox="1"/>
          <p:nvPr>
            <p:ph idx="1" type="body"/>
          </p:nvPr>
        </p:nvSpPr>
        <p:spPr>
          <a:xfrm>
            <a:off x="419100" y="844225"/>
            <a:ext cx="83277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</a:rPr>
              <a:t>Build web app</a:t>
            </a:r>
            <a:endParaRPr sz="1800">
              <a:solidFill>
                <a:schemeClr val="accent6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mvn clean package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</a:rPr>
              <a:t>Deploy web app</a:t>
            </a:r>
            <a:endParaRPr sz="1800">
              <a:solidFill>
                <a:schemeClr val="accent6"/>
              </a:solidFill>
            </a:endParaRPr>
          </a:p>
          <a:p>
            <a:pPr indent="-342900" lvl="0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 to target</a:t>
            </a:r>
            <a:endParaRPr sz="1800"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Copy .war file to </a:t>
            </a:r>
            <a:r>
              <a:rPr lang="en" sz="1800">
                <a:solidFill>
                  <a:schemeClr val="accent6"/>
                </a:solidFill>
              </a:rPr>
              <a:t>tom</a:t>
            </a:r>
            <a:r>
              <a:rPr lang="en" sz="1800">
                <a:solidFill>
                  <a:schemeClr val="accent6"/>
                </a:solidFill>
              </a:rPr>
              <a:t>cat\webapps</a:t>
            </a:r>
            <a:endParaRPr sz="1800">
              <a:solidFill>
                <a:schemeClr val="accent6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Start tomcat</a:t>
            </a:r>
            <a:endParaRPr sz="1800"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Check your app in browser at the URL</a:t>
            </a:r>
            <a:endParaRPr sz="1800"/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localhost:8080/_warname_/_servletpath_</a:t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78" name="Google Shape;578;p69"/>
          <p:cNvSpPr txBox="1"/>
          <p:nvPr>
            <p:ph idx="2" type="subTitle"/>
          </p:nvPr>
        </p:nvSpPr>
        <p:spPr>
          <a:xfrm>
            <a:off x="419100" y="5737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application example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0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anchorCtr="0" anchor="ctr" bIns="91425" lIns="0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1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</a:t>
            </a:r>
            <a:endParaRPr/>
          </a:p>
        </p:txBody>
      </p:sp>
      <p:sp>
        <p:nvSpPr>
          <p:cNvPr id="589" name="Google Shape;589;p71"/>
          <p:cNvSpPr txBox="1"/>
          <p:nvPr>
            <p:ph idx="1" type="body"/>
          </p:nvPr>
        </p:nvSpPr>
        <p:spPr>
          <a:xfrm>
            <a:off x="419100" y="844225"/>
            <a:ext cx="43029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3"/>
                </a:solidFill>
              </a:rPr>
              <a:t>What is </a:t>
            </a:r>
            <a:r>
              <a:rPr lang="en" sz="1800">
                <a:solidFill>
                  <a:schemeClr val="accent3"/>
                </a:solidFill>
              </a:rPr>
              <a:t>...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versioning control system (VCS) 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GIT?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Gitlab and how it relates to GIT?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branch?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  <p:sp>
        <p:nvSpPr>
          <p:cNvPr id="590" name="Google Shape;590;p71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71"/>
          <p:cNvSpPr txBox="1"/>
          <p:nvPr>
            <p:ph idx="3" type="body"/>
          </p:nvPr>
        </p:nvSpPr>
        <p:spPr>
          <a:xfrm>
            <a:off x="4722000" y="844225"/>
            <a:ext cx="40248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592" name="Google Shape;59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950" y="146387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2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</a:t>
            </a:r>
            <a:endParaRPr/>
          </a:p>
        </p:txBody>
      </p:sp>
      <p:sp>
        <p:nvSpPr>
          <p:cNvPr id="598" name="Google Shape;598;p72"/>
          <p:cNvSpPr txBox="1"/>
          <p:nvPr>
            <p:ph idx="1" type="body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3"/>
                </a:solidFill>
              </a:rPr>
              <a:t>Repository interaction commands: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Fetch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Push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3"/>
                </a:solidFill>
              </a:rPr>
              <a:t>Local commands: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Status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Checkout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Merge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Commit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  <p:sp>
        <p:nvSpPr>
          <p:cNvPr id="599" name="Google Shape;599;p72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625" y="145272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3"/>
          <p:cNvSpPr txBox="1"/>
          <p:nvPr>
            <p:ph type="title"/>
          </p:nvPr>
        </p:nvSpPr>
        <p:spPr>
          <a:xfrm>
            <a:off x="433425" y="975300"/>
            <a:ext cx="6102300" cy="3255300"/>
          </a:xfrm>
          <a:prstGeom prst="rect">
            <a:avLst/>
          </a:prstGeom>
        </p:spPr>
        <p:txBody>
          <a:bodyPr anchorCtr="0" anchor="ctr" bIns="91425" lIns="0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exercises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4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exercises</a:t>
            </a:r>
            <a:endParaRPr/>
          </a:p>
        </p:txBody>
      </p:sp>
      <p:sp>
        <p:nvSpPr>
          <p:cNvPr id="611" name="Google Shape;611;p74"/>
          <p:cNvSpPr txBox="1"/>
          <p:nvPr>
            <p:ph idx="1" type="body"/>
          </p:nvPr>
        </p:nvSpPr>
        <p:spPr>
          <a:xfrm>
            <a:off x="419100" y="844225"/>
            <a:ext cx="83277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Download and install JDK11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Download IntelliJ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Download and setup Maven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Maven application using IntelliJ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Download and setup Apache Tomcat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</a:t>
            </a:r>
            <a:r>
              <a:rPr lang="en"/>
              <a:t>simple</a:t>
            </a:r>
            <a:r>
              <a:rPr lang="en"/>
              <a:t> Web application from IDE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Deploy web </a:t>
            </a:r>
            <a:r>
              <a:rPr lang="en"/>
              <a:t>application on Tomcat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Github account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Git repository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74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5"/>
          <p:cNvSpPr txBox="1"/>
          <p:nvPr>
            <p:ph type="ctrTitle"/>
          </p:nvPr>
        </p:nvSpPr>
        <p:spPr>
          <a:xfrm>
            <a:off x="414169" y="1838275"/>
            <a:ext cx="4157700" cy="55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18" name="Google Shape;618;p75"/>
          <p:cNvSpPr txBox="1"/>
          <p:nvPr>
            <p:ph idx="1" type="body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75"/>
          <p:cNvSpPr txBox="1"/>
          <p:nvPr>
            <p:ph idx="2" type="body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anchorCtr="0" anchor="ctr" bIns="91425" lIns="0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java application?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anchorCtr="0" anchor="ctr" bIns="91425" lIns="0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IntelliJ Idea to create your first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IntelliJ Idea to create your first application</a:t>
            </a:r>
            <a:endParaRPr/>
          </a:p>
        </p:txBody>
      </p:sp>
      <p:sp>
        <p:nvSpPr>
          <p:cNvPr id="291" name="Google Shape;291;p34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2" name="Google Shape;292;p34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{BD34FEDA-4B72-4D0D-A72C-3CA48774B8ED}</a:tableStyleId>
              </a:tblPr>
              <a:tblGrid>
                <a:gridCol w="2256100"/>
              </a:tblGrid>
              <a:tr h="175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IntelliJ IDEA</a:t>
                      </a:r>
                      <a:endParaRPr sz="1000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Community edition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jetbrains.com/idea/download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3" name="Google Shape;293;p34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600" y="990000"/>
            <a:ext cx="6059201" cy="3667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anchorCtr="0" anchor="ctr" bIns="91425" lIns="0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Maven?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</a:rPr>
              <a:t>Maven </a:t>
            </a:r>
            <a:r>
              <a:rPr lang="en" sz="2300"/>
              <a:t>= </a:t>
            </a:r>
            <a:r>
              <a:rPr lang="en" sz="2300"/>
              <a:t>Build tool </a:t>
            </a:r>
            <a:endParaRPr sz="2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</a:rPr>
              <a:t>Maven </a:t>
            </a:r>
            <a:r>
              <a:rPr lang="en" sz="2300"/>
              <a:t>= Project </a:t>
            </a:r>
            <a:endParaRPr sz="2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management tool</a:t>
            </a:r>
            <a:endParaRPr sz="2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6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Maven?</a:t>
            </a:r>
            <a:endParaRPr/>
          </a:p>
        </p:txBody>
      </p:sp>
      <p:sp>
        <p:nvSpPr>
          <p:cNvPr id="306" name="Google Shape;306;p36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</a:t>
            </a:r>
            <a:endParaRPr/>
          </a:p>
        </p:txBody>
      </p:sp>
      <p:sp>
        <p:nvSpPr>
          <p:cNvPr id="307" name="Google Shape;307;p36"/>
          <p:cNvSpPr txBox="1"/>
          <p:nvPr>
            <p:ph idx="3" type="body"/>
          </p:nvPr>
        </p:nvSpPr>
        <p:spPr>
          <a:xfrm>
            <a:off x="4722000" y="844225"/>
            <a:ext cx="4218900" cy="3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M</a:t>
            </a:r>
            <a:r>
              <a:rPr lang="en" sz="2000">
                <a:solidFill>
                  <a:schemeClr val="accent4"/>
                </a:solidFill>
              </a:rPr>
              <a:t>anages dependencies</a:t>
            </a:r>
            <a:endParaRPr sz="20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Produces one </a:t>
            </a:r>
            <a:r>
              <a:rPr lang="en" sz="2000">
                <a:solidFill>
                  <a:schemeClr val="accent4"/>
                </a:solidFill>
              </a:rPr>
              <a:t>artifact</a:t>
            </a:r>
            <a:endParaRPr sz="20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Handles versioning</a:t>
            </a:r>
            <a:r>
              <a:rPr lang="en" sz="2000"/>
              <a:t>/releases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Favours </a:t>
            </a:r>
            <a:r>
              <a:rPr lang="en" sz="2000">
                <a:solidFill>
                  <a:schemeClr val="accent4"/>
                </a:solidFill>
              </a:rPr>
              <a:t>convention over configuration</a:t>
            </a:r>
            <a:endParaRPr sz="20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Apache Software Foundation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Open Source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SV Theme 2020">
  <a:themeElements>
    <a:clrScheme name="Simple Light">
      <a:dk1>
        <a:srgbClr val="000000"/>
      </a:dk1>
      <a:lt1>
        <a:srgbClr val="FFFFFF"/>
      </a:lt1>
      <a:dk2>
        <a:srgbClr val="4C4848"/>
      </a:dk2>
      <a:lt2>
        <a:srgbClr val="9F9F9F"/>
      </a:lt2>
      <a:accent1>
        <a:srgbClr val="EBEBEA"/>
      </a:accent1>
      <a:accent2>
        <a:srgbClr val="5C068C"/>
      </a:accent2>
      <a:accent3>
        <a:srgbClr val="C800A1"/>
      </a:accent3>
      <a:accent4>
        <a:srgbClr val="F4633A"/>
      </a:accent4>
      <a:accent5>
        <a:srgbClr val="FF8F1C"/>
      </a:accent5>
      <a:accent6>
        <a:srgbClr val="FF157F"/>
      </a:accent6>
      <a:hlink>
        <a:srgbClr val="99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